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ヒラギノ明朝 ProN W3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roepfer, Cathy" userId="S::schroepferc@leonschools.net::e77e8a56-3587-455c-914c-d25a73f320a1" providerId="AD" clId="Web-{F790582E-5402-9896-2365-E31B6379435F}"/>
    <pc:docChg chg="addSld modSld">
      <pc:chgData name="Schroepfer, Cathy" userId="S::schroepferc@leonschools.net::e77e8a56-3587-455c-914c-d25a73f320a1" providerId="AD" clId="Web-{F790582E-5402-9896-2365-E31B6379435F}" dt="2019-02-19T15:02:05.229" v="45" actId="14100"/>
      <pc:docMkLst>
        <pc:docMk/>
      </pc:docMkLst>
      <pc:sldChg chg="delSp modSp">
        <pc:chgData name="Schroepfer, Cathy" userId="S::schroepferc@leonschools.net::e77e8a56-3587-455c-914c-d25a73f320a1" providerId="AD" clId="Web-{F790582E-5402-9896-2365-E31B6379435F}" dt="2019-02-19T14:59:13.888" v="11"/>
        <pc:sldMkLst>
          <pc:docMk/>
          <pc:sldMk cId="0" sldId="264"/>
        </pc:sldMkLst>
        <pc:spChg chg="mod">
          <ac:chgData name="Schroepfer, Cathy" userId="S::schroepferc@leonschools.net::e77e8a56-3587-455c-914c-d25a73f320a1" providerId="AD" clId="Web-{F790582E-5402-9896-2365-E31B6379435F}" dt="2019-02-19T14:59:13.217" v="10" actId="20577"/>
          <ac:spMkLst>
            <pc:docMk/>
            <pc:sldMk cId="0" sldId="264"/>
            <ac:spMk id="11270" creationId="{3017CD8A-258F-4930-BE2C-99E98D893CFB}"/>
          </ac:spMkLst>
        </pc:spChg>
        <pc:picChg chg="del">
          <ac:chgData name="Schroepfer, Cathy" userId="S::schroepferc@leonschools.net::e77e8a56-3587-455c-914c-d25a73f320a1" providerId="AD" clId="Web-{F790582E-5402-9896-2365-E31B6379435F}" dt="2019-02-19T14:59:13.888" v="11"/>
          <ac:picMkLst>
            <pc:docMk/>
            <pc:sldMk cId="0" sldId="264"/>
            <ac:picMk id="11273" creationId="{3C965B87-DE84-48C9-8189-759C76FDAF27}"/>
          </ac:picMkLst>
        </pc:picChg>
      </pc:sldChg>
      <pc:sldChg chg="addSp delSp modSp add replId">
        <pc:chgData name="Schroepfer, Cathy" userId="S::schroepferc@leonschools.net::e77e8a56-3587-455c-914c-d25a73f320a1" providerId="AD" clId="Web-{F790582E-5402-9896-2365-E31B6379435F}" dt="2019-02-19T15:02:05.229" v="45" actId="14100"/>
        <pc:sldMkLst>
          <pc:docMk/>
          <pc:sldMk cId="3231496838" sldId="267"/>
        </pc:sldMkLst>
        <pc:spChg chg="mod">
          <ac:chgData name="Schroepfer, Cathy" userId="S::schroepferc@leonschools.net::e77e8a56-3587-455c-914c-d25a73f320a1" providerId="AD" clId="Web-{F790582E-5402-9896-2365-E31B6379435F}" dt="2019-02-19T15:01:35.449" v="39" actId="20577"/>
          <ac:spMkLst>
            <pc:docMk/>
            <pc:sldMk cId="3231496838" sldId="267"/>
            <ac:spMk id="11271" creationId="{9116C609-C6C9-49BA-85BD-2C169E38822E}"/>
          </ac:spMkLst>
        </pc:spChg>
        <pc:picChg chg="add mod">
          <ac:chgData name="Schroepfer, Cathy" userId="S::schroepferc@leonschools.net::e77e8a56-3587-455c-914c-d25a73f320a1" providerId="AD" clId="Web-{F790582E-5402-9896-2365-E31B6379435F}" dt="2019-02-19T15:00:06.216" v="19" actId="1076"/>
          <ac:picMkLst>
            <pc:docMk/>
            <pc:sldMk cId="3231496838" sldId="267"/>
            <ac:picMk id="2" creationId="{175FB810-D379-4C76-810D-FB73133DCD72}"/>
          </ac:picMkLst>
        </pc:picChg>
        <pc:picChg chg="add mod">
          <ac:chgData name="Schroepfer, Cathy" userId="S::schroepferc@leonschools.net::e77e8a56-3587-455c-914c-d25a73f320a1" providerId="AD" clId="Web-{F790582E-5402-9896-2365-E31B6379435F}" dt="2019-02-19T15:02:05.229" v="45" actId="14100"/>
          <ac:picMkLst>
            <pc:docMk/>
            <pc:sldMk cId="3231496838" sldId="267"/>
            <ac:picMk id="4" creationId="{E555C962-C57C-4FDB-9FED-58E7A0EB793A}"/>
          </ac:picMkLst>
        </pc:picChg>
        <pc:picChg chg="del">
          <ac:chgData name="Schroepfer, Cathy" userId="S::schroepferc@leonschools.net::e77e8a56-3587-455c-914c-d25a73f320a1" providerId="AD" clId="Web-{F790582E-5402-9896-2365-E31B6379435F}" dt="2019-02-19T15:01:36.933" v="40"/>
          <ac:picMkLst>
            <pc:docMk/>
            <pc:sldMk cId="3231496838" sldId="267"/>
            <ac:picMk id="11274" creationId="{03459EC2-71B8-487F-8A26-D01B7CC374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C57B85-00D7-4D83-8F63-9418D6D62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BD9F3-3D98-4C0B-81FE-629853EFBA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fld id="{65B5F220-C052-4558-9A8E-2F395891E5AA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5D3170-DB02-4F12-B373-71D1CDAC98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EEE672-FE48-4098-B190-DDD564DA9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D9EBF-CE6A-4026-B9D9-06938B9840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79103-5DCB-4751-9103-2004F8096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</a:defRPr>
            </a:lvl1pPr>
          </a:lstStyle>
          <a:p>
            <a:pPr>
              <a:defRPr/>
            </a:pPr>
            <a:fld id="{F41843E8-76A2-424B-BE51-01A9C73D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336D8A3-F6A0-4D9D-BCE0-E164077F12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48758C3-3C73-40B4-A399-405ADFF0C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0E7994C-FDCE-4FA8-9377-FA7024171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fld id="{BDC35508-7FF6-44B8-8113-72708E4614F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336D8A3-F6A0-4D9D-BCE0-E164077F12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48758C3-3C73-40B4-A399-405ADFF0C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0E7994C-FDCE-4FA8-9377-FA7024171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fld id="{BDC35508-7FF6-44B8-8113-72708E4614F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6043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03EB3AC-0742-4F85-9A88-6E2EE3B34C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26E9-EE94-47BD-A164-BA512133E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363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3E1263F-4DB5-4E6E-830A-F0B11F18D2C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C5FC-8C46-4D2C-9D3D-6F1C3E627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310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B64C24C-8828-4E6C-9BC5-1B01576AE2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29EC-2EB7-44D5-9753-D5773D2D1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263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D384E78-6D0B-431A-A5FB-C9D986DF6B0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8F33-7F2E-439B-865C-1021E94CB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579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41EF99E-07A4-4F69-81B9-35B48922B8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75EC-95EB-4B85-AF32-DBA3ED31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803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059F7E9-2D18-4781-B588-73EFB283932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F20-E47A-41D3-AB57-FD362D76E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2759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C1357AF-11B2-42BA-A3DE-8C99AEFF582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9821-4D0E-4C39-A388-BE20F0419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12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E62ED8-1227-4E6C-A4D0-1E317A59426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A5B5-2A3B-4619-9A42-59ADE891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862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5017AB2-AE96-4DDA-862B-91ACC5B80B2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888E-2F51-4277-8D09-456FE6303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795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A785768-AE6D-45A6-B309-1528FA30ABA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9D6D-484E-47EC-BDE1-C2E688CF1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546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65D52EE-EE7B-4761-A232-E3EAE01E450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8FD4-24C7-4CB2-85D3-5D9E5F87A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80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3C8C6F8-E0D4-4B9D-AFEE-D82BE14B53F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353C-2877-4F40-87D3-07371BC9A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148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4A0B76D-98F3-4EB5-8E06-1A013395E66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99C5-BE48-4566-ADD6-E27E1CC78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90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B1AFDDF-635E-41B2-9CCA-1E44BE3C2EE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CD7F-7DC5-49EE-96BB-E43ECD897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572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8484192-208B-4D22-99FF-8FFA23063F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8779-616F-4C38-943E-2D2FF062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492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AAD909C-1E16-4B7A-87C3-DF80BF424A0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AB65-F46C-4B9B-B2FF-BAC6C1229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60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E057699-DA77-4321-9FEF-4B540BEE17A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AD54-A11E-4AA9-967D-595EED508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710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5DDEC2-BD9D-40D7-A24B-31120D9075F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8252-4911-46F2-9AC1-9AB30D5BB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5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FB8923E-09E5-4C9A-A298-70C054A4C6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C95C-35E1-4C40-B836-E6D64F3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71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A6BB7EB-4457-429A-95B9-DDDFFD17E4E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E393-AAFC-4B6B-A1BA-A875CC921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165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1DDB524-CCC1-49CC-9428-51FFD2DF80B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3B73B-8794-46A4-A885-2863E7653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6735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2C3B126-03F3-4897-841B-F42A62BBCF9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A1A6-677C-468D-83C5-F9B55BEDE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17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43F2642-76C5-4C30-8964-4131ACB2E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207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363502C-70F3-4B56-BAD9-5FEC268F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12429A0-EF95-4A74-B6F1-D7DD857C094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A644B69-B66C-490F-9619-1F30CC61B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CC66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66FF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9000"/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FFFF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BF3291F-464D-47E5-851F-2378941B6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207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E5E2ADC-6955-4E84-A1EF-EFFF10EAFC5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90AC00D-6A5F-4A16-A036-6331679DC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240538B-6BA0-4AF9-9F5B-9DBE69BE0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CC66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panose="020B0604020202020204" pitchFamily="34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66FF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9000"/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FFFF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docid=89Y3yzb_R6-0TM&amp;tbnid=u0RS7xRjP3TDvM:&amp;ved=0CAgQjRwwAA&amp;url=http://www.zazzle.com/kids_for_world_peace_custom_announcement-161284494342426266&amp;ei=f9UjUb2hMIrI9QSBvICIAg&amp;psig=AFQjCNH5l8NCOJsOxLcOavbwwp3BQKMGkg&amp;ust=1361389311835259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j-t_a6p7SAhVLOSYKHao7C-8QjRwIBw&amp;url=http%3A%2F%2Fheavy.com%2Fnews%2F2016%2F04%2Fgeneral-james-mattis-family-wife-president-bio-background-history-2016-republican-independent%2F&amp;psig=AFQjCNF2wbC8nqIpHhoKJZJ84HPcGfIxpA&amp;ust=14876855230800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29A87B70-202C-4D49-8D8F-27EDF7576044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1552575"/>
            <a:ext cx="8940800" cy="5305425"/>
            <a:chOff x="0" y="0"/>
            <a:chExt cx="5631" cy="3342"/>
          </a:xfrm>
        </p:grpSpPr>
        <p:sp>
          <p:nvSpPr>
            <p:cNvPr id="4102" name="Freeform 1">
              <a:extLst>
                <a:ext uri="{FF2B5EF4-FFF2-40B4-BE49-F238E27FC236}">
                  <a16:creationId xmlns:a16="http://schemas.microsoft.com/office/drawing/2014/main" id="{A35B7491-2992-4337-BF42-8FD520D96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729"/>
              <a:ext cx="3698" cy="26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8896" y="21592"/>
                  </a:moveTo>
                  <a:lnTo>
                    <a:pt x="21600" y="21600"/>
                  </a:lnTo>
                  <a:lnTo>
                    <a:pt x="21600" y="18425"/>
                  </a:lnTo>
                  <a:lnTo>
                    <a:pt x="0" y="0"/>
                  </a:lnTo>
                  <a:lnTo>
                    <a:pt x="935" y="976"/>
                  </a:lnTo>
                  <a:lnTo>
                    <a:pt x="1706" y="1811"/>
                  </a:lnTo>
                  <a:lnTo>
                    <a:pt x="2576" y="2870"/>
                  </a:lnTo>
                  <a:lnTo>
                    <a:pt x="3417" y="3986"/>
                  </a:lnTo>
                  <a:lnTo>
                    <a:pt x="4649" y="5880"/>
                  </a:lnTo>
                  <a:lnTo>
                    <a:pt x="5742" y="7897"/>
                  </a:lnTo>
                  <a:lnTo>
                    <a:pt x="6536" y="9659"/>
                  </a:lnTo>
                  <a:lnTo>
                    <a:pt x="7231" y="11478"/>
                  </a:lnTo>
                  <a:lnTo>
                    <a:pt x="7774" y="13297"/>
                  </a:lnTo>
                  <a:lnTo>
                    <a:pt x="8177" y="14960"/>
                  </a:lnTo>
                  <a:lnTo>
                    <a:pt x="8452" y="16365"/>
                  </a:lnTo>
                  <a:lnTo>
                    <a:pt x="8703" y="18110"/>
                  </a:lnTo>
                  <a:lnTo>
                    <a:pt x="8826" y="19632"/>
                  </a:lnTo>
                  <a:lnTo>
                    <a:pt x="8896" y="2159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" name="Freeform 2">
              <a:extLst>
                <a:ext uri="{FF2B5EF4-FFF2-40B4-BE49-F238E27FC236}">
                  <a16:creationId xmlns:a16="http://schemas.microsoft.com/office/drawing/2014/main" id="{D9B95117-5A26-4652-BEAD-637595F6C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457" cy="33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2523" y="1947"/>
                    <a:pt x="21600" y="110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9" name="Text Box 4">
            <a:extLst>
              <a:ext uri="{FF2B5EF4-FFF2-40B4-BE49-F238E27FC236}">
                <a16:creationId xmlns:a16="http://schemas.microsoft.com/office/drawing/2014/main" id="{14054345-BD99-4AA6-9976-AC97A438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692A884-D07A-4756-A270-26B287679DBD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241CA710-6CEF-4F13-93D5-92B2172A0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774825"/>
          </a:xfrm>
        </p:spPr>
        <p:txBody>
          <a:bodyPr rIns="133350" anchor="b"/>
          <a:lstStyle/>
          <a:p>
            <a:pPr indent="0" eaLnBrk="1" hangingPunct="1"/>
            <a:r>
              <a:rPr lang="en-US" altLang="en-US">
                <a:solidFill>
                  <a:srgbClr val="FFC000"/>
                </a:solidFill>
                <a:latin typeface="Georgia" panose="02040502050405020303" pitchFamily="18" charset="0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Foreign Policy Lesson 1 – “Conducting Foreign Relations”</a:t>
            </a:r>
            <a:endParaRPr lang="en-US" altLang="en-US">
              <a:solidFill>
                <a:srgbClr val="FFC000"/>
              </a:solidFill>
              <a:latin typeface="Georgia" panose="02040502050405020303" pitchFamily="18" charset="0"/>
              <a:cs typeface="ヒラギノ明朝 ProN W6" charset="0"/>
              <a:sym typeface="Times New Roman Bold Italic" panose="02020703060505090304" pitchFamily="18" charset="0"/>
            </a:endParaRP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9769E649-2F7D-4EC2-B14F-7FBB49AE5F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683250" cy="340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>
            <a:extLst>
              <a:ext uri="{FF2B5EF4-FFF2-40B4-BE49-F238E27FC236}">
                <a16:creationId xmlns:a16="http://schemas.microsoft.com/office/drawing/2014/main" id="{767F98B8-43FE-461D-8618-FDBE91390549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13321" name="Freeform 1">
              <a:extLst>
                <a:ext uri="{FF2B5EF4-FFF2-40B4-BE49-F238E27FC236}">
                  <a16:creationId xmlns:a16="http://schemas.microsoft.com/office/drawing/2014/main" id="{DFF68F62-D139-42E6-9029-0663D143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2" name="Freeform 2">
              <a:extLst>
                <a:ext uri="{FF2B5EF4-FFF2-40B4-BE49-F238E27FC236}">
                  <a16:creationId xmlns:a16="http://schemas.microsoft.com/office/drawing/2014/main" id="{4A115280-8D83-40C3-8EF1-60073E92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15" name="Text Box 4">
            <a:extLst>
              <a:ext uri="{FF2B5EF4-FFF2-40B4-BE49-F238E27FC236}">
                <a16:creationId xmlns:a16="http://schemas.microsoft.com/office/drawing/2014/main" id="{FA6B3978-8319-4858-BC7B-E2B817D2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7AB1A61-FEF9-482A-8C79-725680FBB10A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79EA459-4207-4584-8EB9-CAA9AC30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31300" cy="14478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Foreign Policy and the People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279577B0-1543-41A3-B030-0614650BF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114800"/>
          </a:xfrm>
        </p:spPr>
        <p:txBody>
          <a:bodyPr rIns="132080"/>
          <a:lstStyle/>
          <a:p>
            <a:pPr eaLnBrk="1" hangingPunct="1"/>
            <a:r>
              <a:rPr lang="en-US" altLang="en-US" sz="2800">
                <a:latin typeface="Georgia" panose="02040502050405020303" pitchFamily="18" charset="0"/>
              </a:rPr>
              <a:t>American citizens can also impact foreign relations by promoting </a:t>
            </a:r>
            <a:r>
              <a:rPr lang="en-US" altLang="en-US" sz="28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international peace </a:t>
            </a:r>
            <a:r>
              <a:rPr lang="en-US" altLang="en-US" sz="2800">
                <a:latin typeface="Georgia" panose="02040502050405020303" pitchFamily="18" charset="0"/>
              </a:rPr>
              <a:t>through participation in organizations like the Peace Corps. They work to improve schools, health, business, technology, etc… in other countries. </a:t>
            </a:r>
          </a:p>
        </p:txBody>
      </p:sp>
      <p:pic>
        <p:nvPicPr>
          <p:cNvPr id="13318" name="Picture 7">
            <a:extLst>
              <a:ext uri="{FF2B5EF4-FFF2-40B4-BE49-F238E27FC236}">
                <a16:creationId xmlns:a16="http://schemas.microsoft.com/office/drawing/2014/main" id="{9F5A25BD-7AE4-48FD-B83D-7CCD51588B9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08597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id="{0CCC5DBC-135F-46EA-A3C6-E62611CAB0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>
            <a:extLst>
              <a:ext uri="{FF2B5EF4-FFF2-40B4-BE49-F238E27FC236}">
                <a16:creationId xmlns:a16="http://schemas.microsoft.com/office/drawing/2014/main" id="{8577260F-3329-4E09-A8CC-02B5FECAB8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36EFBAC-F973-4151-A1EF-6E2677A5E5AD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14343" name="Freeform 1">
              <a:extLst>
                <a:ext uri="{FF2B5EF4-FFF2-40B4-BE49-F238E27FC236}">
                  <a16:creationId xmlns:a16="http://schemas.microsoft.com/office/drawing/2014/main" id="{39618F42-E6A6-4FA8-A0CC-9BF52A99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4" name="Freeform 2">
              <a:extLst>
                <a:ext uri="{FF2B5EF4-FFF2-40B4-BE49-F238E27FC236}">
                  <a16:creationId xmlns:a16="http://schemas.microsoft.com/office/drawing/2014/main" id="{37A5AF2B-2FD4-4BB4-96E3-EFD57C4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4339" name="Text Box 4">
            <a:extLst>
              <a:ext uri="{FF2B5EF4-FFF2-40B4-BE49-F238E27FC236}">
                <a16:creationId xmlns:a16="http://schemas.microsoft.com/office/drawing/2014/main" id="{A7BEEFA9-3D9E-46FE-8BFE-57379297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09871CA-4E66-40D9-823A-95FBFCFB218C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2631B3CA-3F7D-45F7-BD58-C75E90762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317500"/>
            <a:ext cx="8181975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Congress’ Role in Foreign Policy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9BC9C7CB-0753-4125-9433-8FF995FEB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460500"/>
            <a:ext cx="5105400" cy="48006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3000">
                <a:latin typeface="Georgia" panose="02040502050405020303" pitchFamily="18" charset="0"/>
              </a:rPr>
              <a:t>The </a:t>
            </a:r>
            <a:r>
              <a:rPr lang="en-US" altLang="en-US" sz="30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Senate</a:t>
            </a:r>
            <a:r>
              <a:rPr lang="en-US" altLang="en-US" sz="3000" u="sng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3000">
                <a:latin typeface="Georgia" panose="02040502050405020303" pitchFamily="18" charset="0"/>
              </a:rPr>
              <a:t>must approve all treaties between the U.S. and other countries by a two-thirds (2/3) vote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endParaRPr lang="en-US" altLang="en-US" sz="3000"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3000">
                <a:latin typeface="Georgia" panose="02040502050405020303" pitchFamily="18" charset="0"/>
              </a:rPr>
              <a:t>Only </a:t>
            </a:r>
            <a:r>
              <a:rPr lang="en-US" altLang="en-US" sz="30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Congress</a:t>
            </a:r>
            <a:r>
              <a:rPr lang="en-US" altLang="en-US" sz="3000">
                <a:latin typeface="Georgia" panose="02040502050405020303" pitchFamily="18" charset="0"/>
              </a:rPr>
              <a:t> has the power to declare war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endParaRPr lang="en-US" altLang="en-US" sz="3000"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3000">
                <a:latin typeface="Georgia" panose="02040502050405020303" pitchFamily="18" charset="0"/>
              </a:rPr>
              <a:t>Both houses of Congress must approve all expenditures of public </a:t>
            </a:r>
            <a:r>
              <a:rPr lang="en-US" altLang="en-US" sz="30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funds</a:t>
            </a:r>
            <a:r>
              <a:rPr lang="en-US" altLang="en-US" sz="3000">
                <a:latin typeface="Georgia" panose="02040502050405020303" pitchFamily="18" charset="0"/>
              </a:rPr>
              <a:t> (spending for national defense)</a:t>
            </a:r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D7C07E16-826B-4435-8042-A3AA0F629E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09" y="2819400"/>
            <a:ext cx="3104567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2C9E453B-6F4A-4931-88D7-CA29858D3CBE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5127" name="Freeform 1">
              <a:extLst>
                <a:ext uri="{FF2B5EF4-FFF2-40B4-BE49-F238E27FC236}">
                  <a16:creationId xmlns:a16="http://schemas.microsoft.com/office/drawing/2014/main" id="{0913BF73-40E7-4D9D-9585-35A79888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8" name="Freeform 2">
              <a:extLst>
                <a:ext uri="{FF2B5EF4-FFF2-40B4-BE49-F238E27FC236}">
                  <a16:creationId xmlns:a16="http://schemas.microsoft.com/office/drawing/2014/main" id="{7FEFFE3E-2C1E-46B9-9ED7-F9C86315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3" name="Text Box 4">
            <a:extLst>
              <a:ext uri="{FF2B5EF4-FFF2-40B4-BE49-F238E27FC236}">
                <a16:creationId xmlns:a16="http://schemas.microsoft.com/office/drawing/2014/main" id="{6D2C44A8-67DE-4CFE-B538-835C8A5C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58A4E505-7A7E-4B3D-8BDF-9996B3A48961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E323DB15-7C0D-4153-8DA5-A00B086AD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Goals of U.S. Foreign Policy 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A128E083-E2CF-4385-87AC-5A4F474B5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47244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2400">
                <a:latin typeface="Georgia" panose="02040502050405020303" pitchFamily="18" charset="0"/>
              </a:rPr>
              <a:t>With advancements in communication, trade, and technology, the nations of the world have become increasingly </a:t>
            </a:r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interdependent</a:t>
            </a:r>
            <a:r>
              <a:rPr lang="en-US" altLang="en-US" sz="2400" u="sng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2400">
                <a:latin typeface="Georgia" panose="02040502050405020303" pitchFamily="18" charset="0"/>
              </a:rPr>
              <a:t>(reliant) on each other 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2400">
                <a:latin typeface="Georgia" panose="02040502050405020303" pitchFamily="18" charset="0"/>
              </a:rPr>
              <a:t>These nations must </a:t>
            </a:r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cooperate</a:t>
            </a:r>
            <a:r>
              <a:rPr lang="en-US" altLang="en-US" sz="2400">
                <a:latin typeface="Georgia" panose="02040502050405020303" pitchFamily="18" charset="0"/>
              </a:rPr>
              <a:t> on many issues to keep a balance of power in the world. 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</a:pPr>
            <a:r>
              <a:rPr lang="en-US" altLang="en-US" sz="2400">
                <a:latin typeface="Georgia" panose="02040502050405020303" pitchFamily="18" charset="0"/>
              </a:rPr>
              <a:t>The plan that a country follows for interacting with other countries is called </a:t>
            </a:r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foreign policy. </a:t>
            </a:r>
            <a:endParaRPr lang="en-US" altLang="en-US" sz="2400" b="1" i="1" u="sng">
              <a:solidFill>
                <a:srgbClr val="FFFF00"/>
              </a:solidFill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pic>
        <p:nvPicPr>
          <p:cNvPr id="5126" name="Picture 7">
            <a:extLst>
              <a:ext uri="{FF2B5EF4-FFF2-40B4-BE49-F238E27FC236}">
                <a16:creationId xmlns:a16="http://schemas.microsoft.com/office/drawing/2014/main" id="{C0B3AA3C-8CDF-4D82-BC15-7EF27BDF1D3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43338" cy="38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C7AF479F-68A3-40F7-9B0A-759922B31D6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6151" name="Freeform 1">
              <a:extLst>
                <a:ext uri="{FF2B5EF4-FFF2-40B4-BE49-F238E27FC236}">
                  <a16:creationId xmlns:a16="http://schemas.microsoft.com/office/drawing/2014/main" id="{818310B5-B7D6-493C-924D-D7CCBCC69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2" name="Freeform 2">
              <a:extLst>
                <a:ext uri="{FF2B5EF4-FFF2-40B4-BE49-F238E27FC236}">
                  <a16:creationId xmlns:a16="http://schemas.microsoft.com/office/drawing/2014/main" id="{43E680FE-787E-4BE0-A234-128EDE798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147" name="Text Box 4">
            <a:extLst>
              <a:ext uri="{FF2B5EF4-FFF2-40B4-BE49-F238E27FC236}">
                <a16:creationId xmlns:a16="http://schemas.microsoft.com/office/drawing/2014/main" id="{51BEEE95-26BB-49DD-9AD8-450F68C8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CA16D43-3D43-4477-9CFC-A7F39263A8FC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3F1032DB-4D45-41DD-98C7-814C4B3CF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Goals of U.S. Foreign Policy 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64194B6C-9487-4FFE-9A56-4E6E564DC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latin typeface="Georgia" panose="02040502050405020303" pitchFamily="18" charset="0"/>
              </a:rPr>
              <a:t>Forming U.S. foreign policy is very complex. There are</a:t>
            </a:r>
            <a:r>
              <a:rPr lang="en-US" altLang="en-US" sz="3000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30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5</a:t>
            </a:r>
            <a:r>
              <a:rPr lang="en-US" altLang="en-US" sz="3000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3000">
                <a:latin typeface="Georgia" panose="02040502050405020303" pitchFamily="18" charset="0"/>
              </a:rPr>
              <a:t>main goals of U.S. foreign policy: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latin typeface="Georgia" panose="02040502050405020303" pitchFamily="18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600">
                <a:latin typeface="Georgia" panose="02040502050405020303" pitchFamily="18" charset="0"/>
              </a:rPr>
              <a:t>Maintaining </a:t>
            </a:r>
            <a:r>
              <a:rPr lang="en-US" altLang="en-US" sz="26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national security</a:t>
            </a:r>
            <a:endParaRPr lang="en-US" altLang="en-US" sz="2600" b="1" i="1" u="sng">
              <a:solidFill>
                <a:srgbClr val="FFFF00"/>
              </a:solidFill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600">
                <a:latin typeface="Georgia" panose="02040502050405020303" pitchFamily="18" charset="0"/>
              </a:rPr>
              <a:t>Supporting </a:t>
            </a:r>
            <a:r>
              <a:rPr lang="en-US" altLang="en-US" sz="26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democracy</a:t>
            </a:r>
            <a:endParaRPr lang="en-US" altLang="en-US" sz="2600" b="1" i="1" u="sng">
              <a:solidFill>
                <a:srgbClr val="FFFF00"/>
              </a:solidFill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600">
                <a:latin typeface="Georgia" panose="02040502050405020303" pitchFamily="18" charset="0"/>
              </a:rPr>
              <a:t>Promoting world</a:t>
            </a:r>
            <a:r>
              <a:rPr lang="en-US" altLang="en-US" sz="2600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26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peace</a:t>
            </a:r>
            <a:endParaRPr lang="en-US" altLang="en-US" sz="2600" b="1" i="1" u="sng">
              <a:solidFill>
                <a:srgbClr val="FFFF00"/>
              </a:solidFill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600">
                <a:latin typeface="Georgia" panose="02040502050405020303" pitchFamily="18" charset="0"/>
              </a:rPr>
              <a:t>Providing</a:t>
            </a:r>
            <a:r>
              <a:rPr lang="en-US" altLang="en-US" sz="2600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26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aid</a:t>
            </a:r>
            <a:r>
              <a:rPr lang="en-US" altLang="en-US" sz="2600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r>
              <a:rPr lang="en-US" altLang="en-US" sz="2600">
                <a:latin typeface="Georgia" panose="02040502050405020303" pitchFamily="18" charset="0"/>
              </a:rPr>
              <a:t>to people in need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600">
                <a:latin typeface="Georgia" panose="02040502050405020303" pitchFamily="18" charset="0"/>
              </a:rPr>
              <a:t>Establishing open </a:t>
            </a:r>
            <a:r>
              <a:rPr lang="en-US" altLang="en-US" sz="26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trade</a:t>
            </a:r>
            <a:r>
              <a:rPr lang="en-US" altLang="en-US" sz="2600" b="1" i="1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  <a:endParaRPr lang="en-US" altLang="en-US" sz="2600" b="1" i="1" u="sng">
              <a:solidFill>
                <a:srgbClr val="FFFF00"/>
              </a:solidFill>
              <a:latin typeface="Times New Roman Bold" panose="02020803070505020304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pic>
        <p:nvPicPr>
          <p:cNvPr id="7174" name="Picture 7">
            <a:hlinkClick r:id="rId2"/>
            <a:extLst>
              <a:ext uri="{FF2B5EF4-FFF2-40B4-BE49-F238E27FC236}">
                <a16:creationId xmlns:a16="http://schemas.microsoft.com/office/drawing/2014/main" id="{DEE47CB4-8898-49D1-A0C2-7B72E6286E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625" r="4686" b="15625"/>
          <a:stretch>
            <a:fillRect/>
          </a:stretch>
        </p:blipFill>
        <p:spPr bwMode="auto">
          <a:xfrm>
            <a:off x="5105400" y="1981200"/>
            <a:ext cx="37338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>
            <a:extLst>
              <a:ext uri="{FF2B5EF4-FFF2-40B4-BE49-F238E27FC236}">
                <a16:creationId xmlns:a16="http://schemas.microsoft.com/office/drawing/2014/main" id="{E5073EA4-B7E3-4253-AC93-285B8F1BD5E2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7175" name="Freeform 1">
              <a:extLst>
                <a:ext uri="{FF2B5EF4-FFF2-40B4-BE49-F238E27FC236}">
                  <a16:creationId xmlns:a16="http://schemas.microsoft.com/office/drawing/2014/main" id="{691E24C2-A3D5-4A19-921D-DEF93241D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6" name="Freeform 2">
              <a:extLst>
                <a:ext uri="{FF2B5EF4-FFF2-40B4-BE49-F238E27FC236}">
                  <a16:creationId xmlns:a16="http://schemas.microsoft.com/office/drawing/2014/main" id="{A993421E-020F-4D68-A605-C77970B4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1" name="Text Box 4">
            <a:extLst>
              <a:ext uri="{FF2B5EF4-FFF2-40B4-BE49-F238E27FC236}">
                <a16:creationId xmlns:a16="http://schemas.microsoft.com/office/drawing/2014/main" id="{449E6575-98D6-4D40-B451-BA82C213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52F7B026-548F-4866-A513-17805C7796E8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001F5C6A-A977-4D71-BCB3-9BD72C2D4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President’s Power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C9938993-EA56-4A63-891D-B8C13E629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038600" cy="4800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500">
                <a:latin typeface="Georgia" panose="02040502050405020303" pitchFamily="18" charset="0"/>
              </a:rPr>
              <a:t>Article II Section 2 of the Constitution gives the President authority to conduct the nation’s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foreign relations. </a:t>
            </a:r>
            <a:r>
              <a:rPr lang="en-US" altLang="en-US" sz="2500">
                <a:latin typeface="Georgia" panose="02040502050405020303" pitchFamily="18" charset="0"/>
              </a:rPr>
              <a:t>The President’s powers include: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500">
                <a:latin typeface="Georgia" panose="02040502050405020303" pitchFamily="18" charset="0"/>
              </a:rPr>
              <a:t>Utilizing the Military, making Executive Agreements, Treaty-making, and implementing his Diplomatic power </a:t>
            </a: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F2434EE8-669B-4F23-B197-95EA5EB6D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360613"/>
            <a:ext cx="42513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>
            <a:extLst>
              <a:ext uri="{FF2B5EF4-FFF2-40B4-BE49-F238E27FC236}">
                <a16:creationId xmlns:a16="http://schemas.microsoft.com/office/drawing/2014/main" id="{15C61622-4518-411A-B670-595398160DE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8199" name="Freeform 1">
              <a:extLst>
                <a:ext uri="{FF2B5EF4-FFF2-40B4-BE49-F238E27FC236}">
                  <a16:creationId xmlns:a16="http://schemas.microsoft.com/office/drawing/2014/main" id="{1953CF94-E491-467F-A290-59ABB189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0" name="Freeform 2">
              <a:extLst>
                <a:ext uri="{FF2B5EF4-FFF2-40B4-BE49-F238E27FC236}">
                  <a16:creationId xmlns:a16="http://schemas.microsoft.com/office/drawing/2014/main" id="{A395FBE8-2654-411F-B2B7-5FEF42435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195" name="Text Box 4">
            <a:extLst>
              <a:ext uri="{FF2B5EF4-FFF2-40B4-BE49-F238E27FC236}">
                <a16:creationId xmlns:a16="http://schemas.microsoft.com/office/drawing/2014/main" id="{153D63B8-BFA1-4608-A330-ACDA40B0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F43C90C-F517-4089-B050-BE09740BB2E8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66E554D3-66C1-4898-BFF5-9871BE86B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President’s Powers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95241297-A80B-4C8F-99E2-5D6AA810E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525963"/>
          </a:xfrm>
        </p:spPr>
        <p:txBody>
          <a:bodyPr rIns="132080"/>
          <a:lstStyle/>
          <a:p>
            <a:pPr eaLnBrk="1" hangingPunct="1"/>
            <a:r>
              <a:rPr lang="en-US" altLang="en-US" sz="2500">
                <a:latin typeface="Georgia" panose="02040502050405020303" pitchFamily="18" charset="0"/>
              </a:rPr>
              <a:t>As Commander in Chief, the President can order the military into action.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War Powers Act </a:t>
            </a:r>
            <a:r>
              <a:rPr lang="en-US" altLang="en-US" sz="2500">
                <a:latin typeface="Georgia" panose="02040502050405020303" pitchFamily="18" charset="0"/>
              </a:rPr>
              <a:t>states that the President has the authority to send troops anywhere in the world for 60 days, without Congressional approval. But only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Congress</a:t>
            </a:r>
            <a:r>
              <a:rPr lang="en-US" altLang="en-US" sz="250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>
                <a:latin typeface="Georgia" panose="02040502050405020303" pitchFamily="18" charset="0"/>
              </a:rPr>
              <a:t>can declare war. </a:t>
            </a: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05D30E42-7DE7-403A-90FC-580AA14FDE7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191000" cy="191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>
            <a:extLst>
              <a:ext uri="{FF2B5EF4-FFF2-40B4-BE49-F238E27FC236}">
                <a16:creationId xmlns:a16="http://schemas.microsoft.com/office/drawing/2014/main" id="{25606DCE-CC7C-47F4-8CA7-D4976F48216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9223" name="Freeform 1">
              <a:extLst>
                <a:ext uri="{FF2B5EF4-FFF2-40B4-BE49-F238E27FC236}">
                  <a16:creationId xmlns:a16="http://schemas.microsoft.com/office/drawing/2014/main" id="{E07B6969-F9E9-4ED3-B75A-74C6904BB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4" name="Freeform 2">
              <a:extLst>
                <a:ext uri="{FF2B5EF4-FFF2-40B4-BE49-F238E27FC236}">
                  <a16:creationId xmlns:a16="http://schemas.microsoft.com/office/drawing/2014/main" id="{2C2AE98F-1E99-40D8-9BFE-4E539D4E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219" name="Text Box 4">
            <a:extLst>
              <a:ext uri="{FF2B5EF4-FFF2-40B4-BE49-F238E27FC236}">
                <a16:creationId xmlns:a16="http://schemas.microsoft.com/office/drawing/2014/main" id="{4FB67361-8832-435D-BA5C-685F5747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E299DD6-0A72-460A-9CDE-AA9B5DA095B8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9D57356C-966A-409E-9323-564502D13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President’s Powers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85721E37-DD2C-4982-8BA9-7D95A564A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363" y="1265238"/>
            <a:ext cx="7696200" cy="4525962"/>
          </a:xfrm>
        </p:spPr>
        <p:txBody>
          <a:bodyPr rIns="132080"/>
          <a:lstStyle/>
          <a:p>
            <a:pPr eaLnBrk="1" hangingPunct="1"/>
            <a:r>
              <a:rPr lang="en-US" altLang="en-US" sz="2800">
                <a:latin typeface="Georgia" panose="02040502050405020303" pitchFamily="18" charset="0"/>
              </a:rPr>
              <a:t>A </a:t>
            </a:r>
            <a:r>
              <a:rPr lang="en-US" altLang="en-US" sz="28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treaty</a:t>
            </a:r>
            <a:r>
              <a:rPr lang="en-US" altLang="en-US" sz="2800">
                <a:latin typeface="Georgia" panose="02040502050405020303" pitchFamily="18" charset="0"/>
              </a:rPr>
              <a:t> is a written agreement between two nations.</a:t>
            </a:r>
          </a:p>
          <a:p>
            <a:pPr eaLnBrk="1" hangingPunct="1"/>
            <a:r>
              <a:rPr lang="en-US" altLang="en-US" sz="2800">
                <a:latin typeface="Georgia" panose="02040502050405020303" pitchFamily="18" charset="0"/>
              </a:rPr>
              <a:t>With the advice and consent of the Senate, the President has the power to make three different types of treaties: </a:t>
            </a:r>
          </a:p>
          <a:p>
            <a:pPr marL="782638" lvl="1" eaLnBrk="1" hangingPunct="1"/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Peace treaties- </a:t>
            </a:r>
            <a:r>
              <a:rPr lang="en-US" altLang="en-US" sz="2400">
                <a:latin typeface="Georgia" panose="02040502050405020303" pitchFamily="18" charset="0"/>
              </a:rPr>
              <a:t>agreements to end war</a:t>
            </a:r>
          </a:p>
          <a:p>
            <a:pPr marL="782638" lvl="1" eaLnBrk="1" hangingPunct="1"/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Alliance treaties- </a:t>
            </a:r>
            <a:r>
              <a:rPr lang="en-US" altLang="en-US" sz="2400">
                <a:latin typeface="Georgia" panose="02040502050405020303" pitchFamily="18" charset="0"/>
              </a:rPr>
              <a:t>agreements between countries to help each other (NATO)</a:t>
            </a:r>
          </a:p>
          <a:p>
            <a:pPr marL="782638" lvl="1" eaLnBrk="1" hangingPunct="1"/>
            <a:r>
              <a:rPr lang="en-US" altLang="en-US" sz="24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Commercial treaties- </a:t>
            </a:r>
            <a:r>
              <a:rPr lang="en-US" altLang="en-US" sz="2400">
                <a:latin typeface="Georgia" panose="02040502050405020303" pitchFamily="18" charset="0"/>
              </a:rPr>
              <a:t>agreements between countries to trade with one another (NAFTA)</a:t>
            </a: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CC64ADC3-569E-44B9-94EF-81E2025FC5C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45415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11EAA126-92F4-4FA2-AAEC-2520CF8EF60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10248" name="Freeform 1">
              <a:extLst>
                <a:ext uri="{FF2B5EF4-FFF2-40B4-BE49-F238E27FC236}">
                  <a16:creationId xmlns:a16="http://schemas.microsoft.com/office/drawing/2014/main" id="{F0365E9A-A96E-4019-A051-9FF19A5AA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49" name="Freeform 2">
              <a:extLst>
                <a:ext uri="{FF2B5EF4-FFF2-40B4-BE49-F238E27FC236}">
                  <a16:creationId xmlns:a16="http://schemas.microsoft.com/office/drawing/2014/main" id="{26DF90CE-3811-43D5-8C5C-91C18D9F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243" name="Text Box 4">
            <a:extLst>
              <a:ext uri="{FF2B5EF4-FFF2-40B4-BE49-F238E27FC236}">
                <a16:creationId xmlns:a16="http://schemas.microsoft.com/office/drawing/2014/main" id="{666FF0F2-E50B-489A-89E4-5F89C07F1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92C563A-6F99-4E0B-98C5-9B318621471D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940F9C6B-7C75-4D09-A975-C8D665735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350" y="25400"/>
            <a:ext cx="82296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President’s Powers</a:t>
            </a:r>
            <a:endParaRPr lang="en-US" altLang="en-US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0D01E7C6-A048-496E-B567-0DF247422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1060450"/>
            <a:ext cx="8763000" cy="5562600"/>
          </a:xfrm>
        </p:spPr>
        <p:txBody>
          <a:bodyPr rIns="132080"/>
          <a:lstStyle/>
          <a:p>
            <a:pPr eaLnBrk="1" hangingPunct="1"/>
            <a:r>
              <a:rPr lang="en-US" altLang="en-US" sz="2700">
                <a:latin typeface="Georgia" panose="02040502050405020303" pitchFamily="18" charset="0"/>
              </a:rPr>
              <a:t>Aside from treaties, the President can make an </a:t>
            </a:r>
            <a:r>
              <a:rPr lang="en-US" altLang="en-US" sz="27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executive agreement </a:t>
            </a:r>
            <a:r>
              <a:rPr lang="en-US" altLang="en-US" sz="2700">
                <a:latin typeface="Georgia" panose="02040502050405020303" pitchFamily="18" charset="0"/>
              </a:rPr>
              <a:t>, which is a mutual understanding, with another country.</a:t>
            </a:r>
          </a:p>
          <a:p>
            <a:pPr eaLnBrk="1" hangingPunct="1"/>
            <a:r>
              <a:rPr lang="en-US" altLang="en-US" sz="2700">
                <a:latin typeface="Georgia" panose="02040502050405020303" pitchFamily="18" charset="0"/>
              </a:rPr>
              <a:t>The President also has the power of </a:t>
            </a:r>
            <a:r>
              <a:rPr lang="en-US" altLang="en-US" sz="27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diplomatic recognition</a:t>
            </a:r>
            <a:r>
              <a:rPr lang="en-US" altLang="en-US" sz="2700">
                <a:latin typeface="Georgia" panose="02040502050405020303" pitchFamily="18" charset="0"/>
              </a:rPr>
              <a:t>; he may recognize or establish official relations with a foreign government.</a:t>
            </a:r>
          </a:p>
          <a:p>
            <a:pPr eaLnBrk="1" hangingPunct="1"/>
            <a:r>
              <a:rPr lang="en-US" altLang="en-US" sz="2700">
                <a:latin typeface="Georgia" panose="02040502050405020303" pitchFamily="18" charset="0"/>
              </a:rPr>
              <a:t>Ambassadors are sent to these countries to build diplomacy and create relationships.</a:t>
            </a:r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B3D084BE-3770-4F16-A2ED-B973B799F9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930466"/>
            <a:ext cx="3375025" cy="15465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5438A2BC-F30C-43A4-AC62-2AF38E4D27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25" y="4795529"/>
            <a:ext cx="3038925" cy="1941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>
            <a:extLst>
              <a:ext uri="{FF2B5EF4-FFF2-40B4-BE49-F238E27FC236}">
                <a16:creationId xmlns:a16="http://schemas.microsoft.com/office/drawing/2014/main" id="{B71BD41A-E66F-4086-BC6E-6E4C9E88C6C8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11275" name="Freeform 1">
              <a:extLst>
                <a:ext uri="{FF2B5EF4-FFF2-40B4-BE49-F238E27FC236}">
                  <a16:creationId xmlns:a16="http://schemas.microsoft.com/office/drawing/2014/main" id="{73353315-DA91-4884-A65B-A03D3369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76" name="Freeform 2">
              <a:extLst>
                <a:ext uri="{FF2B5EF4-FFF2-40B4-BE49-F238E27FC236}">
                  <a16:creationId xmlns:a16="http://schemas.microsoft.com/office/drawing/2014/main" id="{A0ABE421-2732-4264-88F7-809E2587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67" name="Text Box 4">
            <a:extLst>
              <a:ext uri="{FF2B5EF4-FFF2-40B4-BE49-F238E27FC236}">
                <a16:creationId xmlns:a16="http://schemas.microsoft.com/office/drawing/2014/main" id="{35554ADA-1907-4EF9-913F-8E7CE013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641DC90-85B4-44B8-9D53-E90622BDDD83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ED42ED90-3645-4C98-BF05-BDF6F4731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Foreign Policy Bureaucracy</a:t>
            </a:r>
            <a:b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sz="2000" i="1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“Agencies created to help the government do their jobs”</a:t>
            </a:r>
            <a:endParaRPr lang="en-US" altLang="en-US" sz="2000" i="1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41DA5A6C-2AF2-4A1C-B142-9D5827703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66200" cy="2832100"/>
          </a:xfrm>
        </p:spPr>
        <p:txBody>
          <a:bodyPr rIns="132080"/>
          <a:lstStyle/>
          <a:p>
            <a:pPr eaLnBrk="1" hangingPunct="1"/>
            <a:r>
              <a:rPr lang="en-US" altLang="en-US" sz="2500">
                <a:latin typeface="Georgia" panose="02040502050405020303" pitchFamily="18" charset="0"/>
              </a:rPr>
              <a:t>The President has help with foreign policy from his Cabinet Departments (Appointed by the President, approved by the Senate):</a:t>
            </a:r>
          </a:p>
          <a:p>
            <a:pPr marL="782638" lvl="1" eaLnBrk="1" hangingPunct="1"/>
            <a:r>
              <a:rPr lang="en-US" altLang="en-US" sz="2500">
                <a:latin typeface="Georgia" panose="02040502050405020303" pitchFamily="18" charset="0"/>
              </a:rPr>
              <a:t>Secretary of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State</a:t>
            </a:r>
            <a:r>
              <a:rPr lang="en-US" altLang="en-US" sz="2500">
                <a:latin typeface="Georgia" panose="02040502050405020303" pitchFamily="18" charset="0"/>
              </a:rPr>
              <a:t> (State Department) – advises the President on foreign affairs and carries out U.S. foreign policy through the help of ambassadors and consuls</a:t>
            </a:r>
          </a:p>
          <a:p>
            <a:pPr marL="782638" lvl="1" eaLnBrk="1" hangingPunct="1"/>
            <a:r>
              <a:rPr lang="en-US" altLang="en-US" sz="2500">
                <a:latin typeface="Georgia" panose="02040502050405020303" pitchFamily="18" charset="0"/>
              </a:rPr>
              <a:t>Secretary of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Defense</a:t>
            </a:r>
            <a:r>
              <a:rPr lang="en-US" altLang="en-US" sz="2500" b="1" i="1">
                <a:latin typeface="Georgia" panose="02040502050405020303" pitchFamily="18" charset="0"/>
              </a:rPr>
              <a:t>-</a:t>
            </a:r>
            <a:r>
              <a:rPr lang="en-US" altLang="en-US" sz="2500">
                <a:latin typeface="Georgia" panose="02040502050405020303" pitchFamily="18" charset="0"/>
              </a:rPr>
              <a:t> (Defense Department) advises the President on troop movement, weapon development, etc. </a:t>
            </a: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3017CD8A-258F-4930-BE2C-99E98D893CFB}"/>
              </a:ext>
            </a:extLst>
          </p:cNvPr>
          <p:cNvSpPr>
            <a:spLocks/>
          </p:cNvSpPr>
          <p:nvPr/>
        </p:nvSpPr>
        <p:spPr bwMode="auto">
          <a:xfrm>
            <a:off x="2185988" y="4813300"/>
            <a:ext cx="2070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t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marL="3937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Georgia"/>
                <a:cs typeface="Times New Roman"/>
              </a:rPr>
              <a:t>Secretary of State</a:t>
            </a:r>
            <a:endParaRPr lang="en-US" dirty="0">
              <a:latin typeface="Georgia"/>
              <a:cs typeface="Times New Roman"/>
            </a:endParaRPr>
          </a:p>
          <a:p>
            <a:pPr marL="3937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i="1" u="sng" dirty="0">
                <a:solidFill>
                  <a:srgbClr val="FFFF00"/>
                </a:solidFill>
                <a:latin typeface="Georgia"/>
                <a:cs typeface="Times New Roman Bold"/>
                <a:sym typeface="Times New Roman Bold" panose="02020803070505020304" pitchFamily="18" charset="0"/>
              </a:rPr>
              <a:t>Mike Pompeo</a:t>
            </a:r>
            <a:endParaRPr lang="en-US" altLang="en-US" sz="2000" b="1" i="1" u="sng" dirty="0">
              <a:solidFill>
                <a:srgbClr val="FFFF00"/>
              </a:solidFill>
              <a:latin typeface="Georgia" panose="02040502050405020303" pitchFamily="18" charset="0"/>
              <a:cs typeface="Times New Roman Bold" panose="02020803070505020304" pitchFamily="18" charset="0"/>
            </a:endParaRPr>
          </a:p>
        </p:txBody>
      </p:sp>
      <p:sp>
        <p:nvSpPr>
          <p:cNvPr id="11271" name="Rectangle 9">
            <a:extLst>
              <a:ext uri="{FF2B5EF4-FFF2-40B4-BE49-F238E27FC236}">
                <a16:creationId xmlns:a16="http://schemas.microsoft.com/office/drawing/2014/main" id="{9116C609-C6C9-49BA-85BD-2C169E38822E}"/>
              </a:ext>
            </a:extLst>
          </p:cNvPr>
          <p:cNvSpPr>
            <a:spLocks/>
          </p:cNvSpPr>
          <p:nvPr/>
        </p:nvSpPr>
        <p:spPr bwMode="auto">
          <a:xfrm>
            <a:off x="6832600" y="4746625"/>
            <a:ext cx="2298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Georgia" panose="02040502050405020303" pitchFamily="18" charset="0"/>
                <a:cs typeface="Times New Roman" panose="02020603050405020304" pitchFamily="18" charset="0"/>
              </a:rPr>
              <a:t>Secretary of Defense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James Mattis </a:t>
            </a:r>
          </a:p>
        </p:txBody>
      </p:sp>
      <p:sp>
        <p:nvSpPr>
          <p:cNvPr id="11272" name="Rectangle 11">
            <a:extLst>
              <a:ext uri="{FF2B5EF4-FFF2-40B4-BE49-F238E27FC236}">
                <a16:creationId xmlns:a16="http://schemas.microsoft.com/office/drawing/2014/main" id="{9D6F7964-4C16-4425-A146-4480BCBF0D91}"/>
              </a:ext>
            </a:extLst>
          </p:cNvPr>
          <p:cNvSpPr>
            <a:spLocks/>
          </p:cNvSpPr>
          <p:nvPr/>
        </p:nvSpPr>
        <p:spPr bwMode="auto">
          <a:xfrm>
            <a:off x="2768600" y="6324600"/>
            <a:ext cx="6261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11274" name="Picture 14" descr="Image result for james mattis">
            <a:hlinkClick r:id="rId3"/>
            <a:extLst>
              <a:ext uri="{FF2B5EF4-FFF2-40B4-BE49-F238E27FC236}">
                <a16:creationId xmlns:a16="http://schemas.microsoft.com/office/drawing/2014/main" id="{03459EC2-71B8-487F-8A26-D01B7CC3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37113"/>
            <a:ext cx="22860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>
            <a:extLst>
              <a:ext uri="{FF2B5EF4-FFF2-40B4-BE49-F238E27FC236}">
                <a16:creationId xmlns:a16="http://schemas.microsoft.com/office/drawing/2014/main" id="{B71BD41A-E66F-4086-BC6E-6E4C9E88C6C8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1300" cy="6845300"/>
            <a:chOff x="0" y="0"/>
            <a:chExt cx="5752" cy="4312"/>
          </a:xfrm>
        </p:grpSpPr>
        <p:sp>
          <p:nvSpPr>
            <p:cNvPr id="11275" name="Freeform 1">
              <a:extLst>
                <a:ext uri="{FF2B5EF4-FFF2-40B4-BE49-F238E27FC236}">
                  <a16:creationId xmlns:a16="http://schemas.microsoft.com/office/drawing/2014/main" id="{73353315-DA91-4884-A65B-A03D3369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8"/>
              <a:ext cx="2358" cy="3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76" name="Freeform 2">
              <a:extLst>
                <a:ext uri="{FF2B5EF4-FFF2-40B4-BE49-F238E27FC236}">
                  <a16:creationId xmlns:a16="http://schemas.microsoft.com/office/drawing/2014/main" id="{A0ABE421-2732-4264-88F7-809E2587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67" name="Text Box 4">
            <a:extLst>
              <a:ext uri="{FF2B5EF4-FFF2-40B4-BE49-F238E27FC236}">
                <a16:creationId xmlns:a16="http://schemas.microsoft.com/office/drawing/2014/main" id="{35554ADA-1907-4EF9-913F-8E7CE013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633095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641DC90-85B4-44B8-9D53-E90622BDDD83}" type="slidenum">
              <a:rPr lang="en-US" altLang="en-US" sz="1400">
                <a:cs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cs typeface="Times New Roman" panose="02020603050405020304" pitchFamily="18" charset="0"/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ED42ED90-3645-4C98-BF05-BDF6F4731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rIns="133350"/>
          <a:lstStyle/>
          <a:p>
            <a:pPr indent="0" eaLnBrk="1" hangingPunct="1"/>
            <a: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The Foreign Policy Bureaucracy</a:t>
            </a:r>
            <a:br>
              <a:rPr lang="en-US" altLang="en-US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sz="2000" i="1"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“Agencies created to help the government do their jobs”</a:t>
            </a:r>
            <a:endParaRPr lang="en-US" altLang="en-US" sz="2000" i="1">
              <a:latin typeface="Georgia" panose="02040502050405020303" pitchFamily="18" charset="0"/>
              <a:cs typeface="ヒラギノ明朝 ProN W6" charset="0"/>
              <a:sym typeface="Times New Roman Bold" panose="02020803070505020304" pitchFamily="18" charset="0"/>
            </a:endParaRP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41DA5A6C-2AF2-4A1C-B142-9D5827703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66200" cy="2832100"/>
          </a:xfrm>
        </p:spPr>
        <p:txBody>
          <a:bodyPr rIns="132080"/>
          <a:lstStyle/>
          <a:p>
            <a:pPr eaLnBrk="1" hangingPunct="1"/>
            <a:r>
              <a:rPr lang="en-US" altLang="en-US" sz="2500">
                <a:latin typeface="Georgia" panose="02040502050405020303" pitchFamily="18" charset="0"/>
              </a:rPr>
              <a:t>The President has help with foreign policy from his Cabinet Departments (Appointed by the President, approved by the Senate):</a:t>
            </a:r>
          </a:p>
          <a:p>
            <a:pPr marL="782638" lvl="1" eaLnBrk="1" hangingPunct="1"/>
            <a:r>
              <a:rPr lang="en-US" altLang="en-US" sz="2500">
                <a:latin typeface="Georgia" panose="02040502050405020303" pitchFamily="18" charset="0"/>
              </a:rPr>
              <a:t>Secretary of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State</a:t>
            </a:r>
            <a:r>
              <a:rPr lang="en-US" altLang="en-US" sz="2500">
                <a:latin typeface="Georgia" panose="02040502050405020303" pitchFamily="18" charset="0"/>
              </a:rPr>
              <a:t> (State Department) – advises the President on foreign affairs and carries out U.S. foreign policy through the help of ambassadors and consuls</a:t>
            </a:r>
          </a:p>
          <a:p>
            <a:pPr marL="782638" lvl="1" eaLnBrk="1" hangingPunct="1"/>
            <a:r>
              <a:rPr lang="en-US" altLang="en-US" sz="2500">
                <a:latin typeface="Georgia" panose="02040502050405020303" pitchFamily="18" charset="0"/>
              </a:rPr>
              <a:t>Secretary of </a:t>
            </a:r>
            <a:r>
              <a:rPr lang="en-US" altLang="en-US" sz="2500" b="1" i="1" u="sng">
                <a:solidFill>
                  <a:srgbClr val="FFFF00"/>
                </a:solidFill>
                <a:latin typeface="Georgia" panose="02040502050405020303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Defense</a:t>
            </a:r>
            <a:r>
              <a:rPr lang="en-US" altLang="en-US" sz="2500" b="1" i="1">
                <a:latin typeface="Georgia" panose="02040502050405020303" pitchFamily="18" charset="0"/>
              </a:rPr>
              <a:t>-</a:t>
            </a:r>
            <a:r>
              <a:rPr lang="en-US" altLang="en-US" sz="2500">
                <a:latin typeface="Georgia" panose="02040502050405020303" pitchFamily="18" charset="0"/>
              </a:rPr>
              <a:t> (Defense Department) advises the President on troop movement, weapon development, etc. </a:t>
            </a: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3017CD8A-258F-4930-BE2C-99E98D893CFB}"/>
              </a:ext>
            </a:extLst>
          </p:cNvPr>
          <p:cNvSpPr>
            <a:spLocks/>
          </p:cNvSpPr>
          <p:nvPr/>
        </p:nvSpPr>
        <p:spPr bwMode="auto">
          <a:xfrm>
            <a:off x="2185988" y="4813300"/>
            <a:ext cx="2070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t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marL="3937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Georgia"/>
                <a:cs typeface="Times New Roman"/>
              </a:rPr>
              <a:t>Secretary of State</a:t>
            </a:r>
            <a:endParaRPr lang="en-US" dirty="0">
              <a:latin typeface="Georgia"/>
              <a:cs typeface="Times New Roman"/>
            </a:endParaRPr>
          </a:p>
          <a:p>
            <a:pPr marL="3937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i="1" u="sng" dirty="0">
                <a:solidFill>
                  <a:srgbClr val="FFFF00"/>
                </a:solidFill>
                <a:latin typeface="Georgia"/>
                <a:cs typeface="Times New Roman Bold"/>
                <a:sym typeface="Times New Roman Bold" panose="02020803070505020304" pitchFamily="18" charset="0"/>
              </a:rPr>
              <a:t>Mike Pompeo</a:t>
            </a:r>
            <a:endParaRPr lang="en-US" altLang="en-US" sz="2000" b="1" i="1" u="sng" dirty="0">
              <a:solidFill>
                <a:srgbClr val="FFFF00"/>
              </a:solidFill>
              <a:latin typeface="Georgia" panose="02040502050405020303" pitchFamily="18" charset="0"/>
              <a:cs typeface="Times New Roman Bold" panose="02020803070505020304" pitchFamily="18" charset="0"/>
            </a:endParaRPr>
          </a:p>
        </p:txBody>
      </p:sp>
      <p:sp>
        <p:nvSpPr>
          <p:cNvPr id="11271" name="Rectangle 9">
            <a:extLst>
              <a:ext uri="{FF2B5EF4-FFF2-40B4-BE49-F238E27FC236}">
                <a16:creationId xmlns:a16="http://schemas.microsoft.com/office/drawing/2014/main" id="{9116C609-C6C9-49BA-85BD-2C169E38822E}"/>
              </a:ext>
            </a:extLst>
          </p:cNvPr>
          <p:cNvSpPr>
            <a:spLocks/>
          </p:cNvSpPr>
          <p:nvPr/>
        </p:nvSpPr>
        <p:spPr bwMode="auto">
          <a:xfrm>
            <a:off x="6832600" y="4746625"/>
            <a:ext cx="2298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t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marL="3937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latin typeface="Georgia"/>
                <a:cs typeface="Times New Roman"/>
              </a:rPr>
              <a:t>(Acting) Secretary of Defense</a:t>
            </a:r>
            <a:endParaRPr lang="en-US" dirty="0">
              <a:latin typeface="Georgia"/>
              <a:cs typeface="Times New Roman"/>
            </a:endParaRPr>
          </a:p>
          <a:p>
            <a:pPr marL="3937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b="1" i="1" u="sng" dirty="0">
                <a:solidFill>
                  <a:srgbClr val="FFFF00"/>
                </a:solidFill>
                <a:latin typeface="Georgia"/>
                <a:cs typeface="Times New Roman Bold"/>
                <a:sym typeface="Times New Roman Bold" panose="02020803070505020304" pitchFamily="18" charset="0"/>
              </a:rPr>
              <a:t>Patrick Shanahan </a:t>
            </a:r>
            <a:endParaRPr lang="en-US" altLang="en-US" sz="2000" b="1" i="1" u="sng" dirty="0">
              <a:solidFill>
                <a:srgbClr val="FFFF00"/>
              </a:solidFill>
              <a:latin typeface="Georgia" panose="02040502050405020303" pitchFamily="18" charset="0"/>
              <a:cs typeface="Times New Roman Bold" panose="02020803070505020304" pitchFamily="18" charset="0"/>
            </a:endParaRPr>
          </a:p>
        </p:txBody>
      </p:sp>
      <p:sp>
        <p:nvSpPr>
          <p:cNvPr id="11272" name="Rectangle 11">
            <a:extLst>
              <a:ext uri="{FF2B5EF4-FFF2-40B4-BE49-F238E27FC236}">
                <a16:creationId xmlns:a16="http://schemas.microsoft.com/office/drawing/2014/main" id="{9D6F7964-4C16-4425-A146-4480BCBF0D91}"/>
              </a:ext>
            </a:extLst>
          </p:cNvPr>
          <p:cNvSpPr>
            <a:spLocks/>
          </p:cNvSpPr>
          <p:nvPr/>
        </p:nvSpPr>
        <p:spPr bwMode="auto">
          <a:xfrm>
            <a:off x="2768600" y="6324600"/>
            <a:ext cx="6261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FFFFFF"/>
              </a:buClr>
              <a:buSzPct val="89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00FFFF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ヒラギノ明朝 ProN W3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2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75FB810-D379-4C76-810D-FB73133D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4814772"/>
            <a:ext cx="1324208" cy="1865507"/>
          </a:xfrm>
          <a:prstGeom prst="rect">
            <a:avLst/>
          </a:prstGeom>
        </p:spPr>
      </p:pic>
      <p:pic>
        <p:nvPicPr>
          <p:cNvPr id="4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E555C962-C57C-4FDB-9FED-58E7A0EB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38" y="4750187"/>
            <a:ext cx="1417135" cy="1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68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oaring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oaring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  <a:ea typeface="ヒラギノ明朝 ProN W3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  <a:ea typeface="ヒラギノ明朝 ProN W3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1_Soa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aring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aring">
      <a:majorFont>
        <a:latin typeface="Arial"/>
        <a:ea typeface="ヒラギノ角ゴ ProN W3"/>
        <a:cs typeface="ヒラギノ角ゴ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  <a:ea typeface="ヒラギノ明朝 ProN W3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  <a:ea typeface="ヒラギノ明朝 ProN W3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Pages>0</Pages>
  <Words>611</Words>
  <Characters>0</Characters>
  <Application>Microsoft Office PowerPoint</Application>
  <PresentationFormat>On-screen Show (4:3)</PresentationFormat>
  <Lines>0</Lines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Times New Roman Bold</vt:lpstr>
      <vt:lpstr>Times New Roman Bold Italic</vt:lpstr>
      <vt:lpstr>Wingdings</vt:lpstr>
      <vt:lpstr>ヒラギノ明朝 ProN W3</vt:lpstr>
      <vt:lpstr>ヒラギノ明朝 ProN W6</vt:lpstr>
      <vt:lpstr>ヒラギノ角ゴ ProN W3</vt:lpstr>
      <vt:lpstr>1_Soaring</vt:lpstr>
      <vt:lpstr>Soaring</vt:lpstr>
      <vt:lpstr>Foreign Policy Lesson 1 – “Conducting Foreign Relations”</vt:lpstr>
      <vt:lpstr>Goals of U.S. Foreign Policy </vt:lpstr>
      <vt:lpstr>Goals of U.S. Foreign Policy </vt:lpstr>
      <vt:lpstr>The President’s Power</vt:lpstr>
      <vt:lpstr>The President’s Powers</vt:lpstr>
      <vt:lpstr>The President’s Powers</vt:lpstr>
      <vt:lpstr>The President’s Powers</vt:lpstr>
      <vt:lpstr>The Foreign Policy Bureaucracy “Agencies created to help the government do their jobs”</vt:lpstr>
      <vt:lpstr>The Foreign Policy Bureaucracy “Agencies created to help the government do their jobs”</vt:lpstr>
      <vt:lpstr>The Foreign Policy and the People</vt:lpstr>
      <vt:lpstr>Congress’ Role in Foreign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Two, Section One</dc:title>
  <dc:subject/>
  <dc:creator>Haynes, Kristen (intern)</dc:creator>
  <cp:keywords/>
  <dc:description/>
  <cp:lastModifiedBy>LaCoste, Katie</cp:lastModifiedBy>
  <cp:revision>47</cp:revision>
  <dcterms:modified xsi:type="dcterms:W3CDTF">2020-04-16T15:50:43Z</dcterms:modified>
</cp:coreProperties>
</file>