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39" r:id="rId2"/>
    <p:sldId id="331" r:id="rId3"/>
    <p:sldId id="303" r:id="rId4"/>
    <p:sldId id="333" r:id="rId5"/>
    <p:sldId id="332" r:id="rId6"/>
    <p:sldId id="304" r:id="rId7"/>
    <p:sldId id="305" r:id="rId8"/>
    <p:sldId id="306" r:id="rId9"/>
    <p:sldId id="307" r:id="rId10"/>
    <p:sldId id="337" r:id="rId11"/>
    <p:sldId id="334" r:id="rId12"/>
    <p:sldId id="335" r:id="rId13"/>
    <p:sldId id="310" r:id="rId14"/>
    <p:sldId id="311" r:id="rId15"/>
    <p:sldId id="338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0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chroepfer, Cathy" userId="S::schroepferc@leonschools.net::e77e8a56-3587-455c-914c-d25a73f320a1" providerId="AD" clId="Web-{A39FD96F-8E96-6294-BE34-BC50716181E8}"/>
    <pc:docChg chg="delSld modSld">
      <pc:chgData name="Schroepfer, Cathy" userId="S::schroepferc@leonschools.net::e77e8a56-3587-455c-914c-d25a73f320a1" providerId="AD" clId="Web-{A39FD96F-8E96-6294-BE34-BC50716181E8}" dt="2019-02-19T15:18:53.614" v="22" actId="20577"/>
      <pc:docMkLst>
        <pc:docMk/>
      </pc:docMkLst>
      <pc:sldChg chg="modSp">
        <pc:chgData name="Schroepfer, Cathy" userId="S::schroepferc@leonschools.net::e77e8a56-3587-455c-914c-d25a73f320a1" providerId="AD" clId="Web-{A39FD96F-8E96-6294-BE34-BC50716181E8}" dt="2019-02-19T15:08:42.343" v="9" actId="20577"/>
        <pc:sldMkLst>
          <pc:docMk/>
          <pc:sldMk cId="0" sldId="304"/>
        </pc:sldMkLst>
        <pc:spChg chg="mod">
          <ac:chgData name="Schroepfer, Cathy" userId="S::schroepferc@leonschools.net::e77e8a56-3587-455c-914c-d25a73f320a1" providerId="AD" clId="Web-{A39FD96F-8E96-6294-BE34-BC50716181E8}" dt="2019-02-19T15:08:42.343" v="9" actId="20577"/>
          <ac:spMkLst>
            <pc:docMk/>
            <pc:sldMk cId="0" sldId="304"/>
            <ac:spMk id="9219" creationId="{813AF4AB-3235-41BC-9649-435719BFD37E}"/>
          </ac:spMkLst>
        </pc:spChg>
      </pc:sldChg>
      <pc:sldChg chg="modSp">
        <pc:chgData name="Schroepfer, Cathy" userId="S::schroepferc@leonschools.net::e77e8a56-3587-455c-914c-d25a73f320a1" providerId="AD" clId="Web-{A39FD96F-8E96-6294-BE34-BC50716181E8}" dt="2019-02-19T15:18:53.614" v="22" actId="20577"/>
        <pc:sldMkLst>
          <pc:docMk/>
          <pc:sldMk cId="0" sldId="311"/>
        </pc:sldMkLst>
        <pc:spChg chg="mod">
          <ac:chgData name="Schroepfer, Cathy" userId="S::schroepferc@leonschools.net::e77e8a56-3587-455c-914c-d25a73f320a1" providerId="AD" clId="Web-{A39FD96F-8E96-6294-BE34-BC50716181E8}" dt="2019-02-19T15:18:53.614" v="22" actId="20577"/>
          <ac:spMkLst>
            <pc:docMk/>
            <pc:sldMk cId="0" sldId="311"/>
            <ac:spMk id="17411" creationId="{43D17EC2-3710-4270-8E83-94D99F793536}"/>
          </ac:spMkLst>
        </pc:spChg>
      </pc:sldChg>
      <pc:sldChg chg="del">
        <pc:chgData name="Schroepfer, Cathy" userId="S::schroepferc@leonschools.net::e77e8a56-3587-455c-914c-d25a73f320a1" providerId="AD" clId="Web-{A39FD96F-8E96-6294-BE34-BC50716181E8}" dt="2019-02-19T15:04:48.356" v="0"/>
        <pc:sldMkLst>
          <pc:docMk/>
          <pc:sldMk cId="0" sldId="34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4D291429-C839-4CDC-A672-EB0B01F42183}"/>
              </a:ext>
            </a:extLst>
          </p:cNvPr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B71FD9C7-9EBC-4866-BF6C-525B888A8840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6" name="Arc 4">
              <a:extLst>
                <a:ext uri="{FF2B5EF4-FFF2-40B4-BE49-F238E27FC236}">
                  <a16:creationId xmlns:a16="http://schemas.microsoft.com/office/drawing/2014/main" id="{7B7C0BAA-7FD6-425D-BC56-332A55E2B1C4}"/>
                </a:ext>
              </a:extLst>
            </p:cNvPr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T0" fmla="*/ 0 w 21600"/>
                <a:gd name="T1" fmla="*/ 0 h 21231"/>
                <a:gd name="T2" fmla="*/ 0 w 21600"/>
                <a:gd name="T3" fmla="*/ 0 h 21231"/>
                <a:gd name="T4" fmla="*/ 0 w 21600"/>
                <a:gd name="T5" fmla="*/ 0 h 2123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lnTo>
                    <a:pt x="3976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13E6244-92BF-42CB-986B-F17EBD5A0F2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A9BFBFBC-4DF6-43FC-8369-1879357428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>
            <a:extLst>
              <a:ext uri="{FF2B5EF4-FFF2-40B4-BE49-F238E27FC236}">
                <a16:creationId xmlns:a16="http://schemas.microsoft.com/office/drawing/2014/main" id="{6AFB1365-0891-4BED-8FF7-3FDBB45A5E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62E89F-8C21-4EEF-9089-B8CB44F84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583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3ECF668F-A17C-443B-8553-B82C603213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1">
            <a:extLst>
              <a:ext uri="{FF2B5EF4-FFF2-40B4-BE49-F238E27FC236}">
                <a16:creationId xmlns:a16="http://schemas.microsoft.com/office/drawing/2014/main" id="{F2676599-E3EF-41C7-9A9C-BBADB0BDAB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2">
            <a:extLst>
              <a:ext uri="{FF2B5EF4-FFF2-40B4-BE49-F238E27FC236}">
                <a16:creationId xmlns:a16="http://schemas.microsoft.com/office/drawing/2014/main" id="{B5B34570-DF10-4629-8C82-A42A8C6984C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30E0F-0DDA-4D03-8542-AF884059C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27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B7AD5C3F-14CE-4F4A-9FA7-3F01E444A8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1">
            <a:extLst>
              <a:ext uri="{FF2B5EF4-FFF2-40B4-BE49-F238E27FC236}">
                <a16:creationId xmlns:a16="http://schemas.microsoft.com/office/drawing/2014/main" id="{B62C3D0B-16F0-4DBE-AF47-5499594A43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2">
            <a:extLst>
              <a:ext uri="{FF2B5EF4-FFF2-40B4-BE49-F238E27FC236}">
                <a16:creationId xmlns:a16="http://schemas.microsoft.com/office/drawing/2014/main" id="{098A4E40-B30C-41B3-85D3-B4A10BF7B9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F7B0C-213F-4F10-A279-0DFFAEDD5A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363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34C10923-FD24-4D7A-989D-03D8E7D00C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>
            <a:extLst>
              <a:ext uri="{FF2B5EF4-FFF2-40B4-BE49-F238E27FC236}">
                <a16:creationId xmlns:a16="http://schemas.microsoft.com/office/drawing/2014/main" id="{670E8982-1B33-44AD-B6C7-9A222C4948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2">
            <a:extLst>
              <a:ext uri="{FF2B5EF4-FFF2-40B4-BE49-F238E27FC236}">
                <a16:creationId xmlns:a16="http://schemas.microsoft.com/office/drawing/2014/main" id="{85887D68-31EF-42C4-A896-3D1B914F93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BD6A2-83B2-4A2D-BA16-1FF9F2DB0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02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CA19A1A4-BE30-4288-9A9C-1A50969C7C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1">
            <a:extLst>
              <a:ext uri="{FF2B5EF4-FFF2-40B4-BE49-F238E27FC236}">
                <a16:creationId xmlns:a16="http://schemas.microsoft.com/office/drawing/2014/main" id="{3CF4A1A7-49ED-48A2-B7BF-206E820BE55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2">
            <a:extLst>
              <a:ext uri="{FF2B5EF4-FFF2-40B4-BE49-F238E27FC236}">
                <a16:creationId xmlns:a16="http://schemas.microsoft.com/office/drawing/2014/main" id="{AD4AA8F9-00B3-4F30-A404-A15B872BC5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49FB2-3164-48FB-A615-794660A20D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00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30">
            <a:extLst>
              <a:ext uri="{FF2B5EF4-FFF2-40B4-BE49-F238E27FC236}">
                <a16:creationId xmlns:a16="http://schemas.microsoft.com/office/drawing/2014/main" id="{40E8F101-4E9F-4B88-89BE-41CC1B1906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1">
            <a:extLst>
              <a:ext uri="{FF2B5EF4-FFF2-40B4-BE49-F238E27FC236}">
                <a16:creationId xmlns:a16="http://schemas.microsoft.com/office/drawing/2014/main" id="{631385D4-F655-4186-80B5-F26744CE4D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2">
            <a:extLst>
              <a:ext uri="{FF2B5EF4-FFF2-40B4-BE49-F238E27FC236}">
                <a16:creationId xmlns:a16="http://schemas.microsoft.com/office/drawing/2014/main" id="{4C525852-21CD-4B76-A5E8-359E16677A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BE1EF8-B4D9-4798-85C9-93CCC13CB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28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B66597DE-6244-4F40-B469-BC8C012BB2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>
            <a:extLst>
              <a:ext uri="{FF2B5EF4-FFF2-40B4-BE49-F238E27FC236}">
                <a16:creationId xmlns:a16="http://schemas.microsoft.com/office/drawing/2014/main" id="{99FD0EDB-ADD3-4180-9D32-233205DED6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2">
            <a:extLst>
              <a:ext uri="{FF2B5EF4-FFF2-40B4-BE49-F238E27FC236}">
                <a16:creationId xmlns:a16="http://schemas.microsoft.com/office/drawing/2014/main" id="{146909DA-0356-4FF5-971C-B6D3B815BF7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CD282-A195-4823-A9AA-247552D3BA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96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30">
            <a:extLst>
              <a:ext uri="{FF2B5EF4-FFF2-40B4-BE49-F238E27FC236}">
                <a16:creationId xmlns:a16="http://schemas.microsoft.com/office/drawing/2014/main" id="{73C819F0-3EC4-4291-BB0B-DE1B4ECF8C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1">
            <a:extLst>
              <a:ext uri="{FF2B5EF4-FFF2-40B4-BE49-F238E27FC236}">
                <a16:creationId xmlns:a16="http://schemas.microsoft.com/office/drawing/2014/main" id="{6F66957B-40E6-4F89-9653-767D30728B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32">
            <a:extLst>
              <a:ext uri="{FF2B5EF4-FFF2-40B4-BE49-F238E27FC236}">
                <a16:creationId xmlns:a16="http://schemas.microsoft.com/office/drawing/2014/main" id="{608FFEE9-232D-4F5A-8C9E-E6FF059A98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7F54E-23D0-4132-AD30-F760BA138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30">
            <a:extLst>
              <a:ext uri="{FF2B5EF4-FFF2-40B4-BE49-F238E27FC236}">
                <a16:creationId xmlns:a16="http://schemas.microsoft.com/office/drawing/2014/main" id="{E6B8FF78-E67F-423A-BF6E-73C38C2A36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1">
            <a:extLst>
              <a:ext uri="{FF2B5EF4-FFF2-40B4-BE49-F238E27FC236}">
                <a16:creationId xmlns:a16="http://schemas.microsoft.com/office/drawing/2014/main" id="{EDC0BDEA-1761-4DBD-B11A-DEFA146CBA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2">
            <a:extLst>
              <a:ext uri="{FF2B5EF4-FFF2-40B4-BE49-F238E27FC236}">
                <a16:creationId xmlns:a16="http://schemas.microsoft.com/office/drawing/2014/main" id="{22A3398B-0837-4531-8027-732724DE80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90B39-7251-446B-BB29-B8905A95DF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45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0">
            <a:extLst>
              <a:ext uri="{FF2B5EF4-FFF2-40B4-BE49-F238E27FC236}">
                <a16:creationId xmlns:a16="http://schemas.microsoft.com/office/drawing/2014/main" id="{653BD36C-4010-4392-8066-F0E0B157F7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1">
            <a:extLst>
              <a:ext uri="{FF2B5EF4-FFF2-40B4-BE49-F238E27FC236}">
                <a16:creationId xmlns:a16="http://schemas.microsoft.com/office/drawing/2014/main" id="{E077C35B-CCCD-4503-9657-33CE1C28533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2">
            <a:extLst>
              <a:ext uri="{FF2B5EF4-FFF2-40B4-BE49-F238E27FC236}">
                <a16:creationId xmlns:a16="http://schemas.microsoft.com/office/drawing/2014/main" id="{55924261-7707-4B40-8269-CBAE85731A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602ED-AD50-4BE3-845F-AF1807DCC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3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3682D2FD-9885-4BC2-B5A2-6305AD91FFA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>
            <a:extLst>
              <a:ext uri="{FF2B5EF4-FFF2-40B4-BE49-F238E27FC236}">
                <a16:creationId xmlns:a16="http://schemas.microsoft.com/office/drawing/2014/main" id="{D1EB42C1-E627-49F8-97D6-E3CC678EC3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2">
            <a:extLst>
              <a:ext uri="{FF2B5EF4-FFF2-40B4-BE49-F238E27FC236}">
                <a16:creationId xmlns:a16="http://schemas.microsoft.com/office/drawing/2014/main" id="{10343AA9-052E-4F2A-B0C4-AEAEBD41CE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2A846-EFBF-42E8-B733-41D43319D8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615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30">
            <a:extLst>
              <a:ext uri="{FF2B5EF4-FFF2-40B4-BE49-F238E27FC236}">
                <a16:creationId xmlns:a16="http://schemas.microsoft.com/office/drawing/2014/main" id="{FA76665B-BBDB-4345-9107-CDC167BE43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1">
            <a:extLst>
              <a:ext uri="{FF2B5EF4-FFF2-40B4-BE49-F238E27FC236}">
                <a16:creationId xmlns:a16="http://schemas.microsoft.com/office/drawing/2014/main" id="{E834D815-06D6-4A31-BC88-59CCC53856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2">
            <a:extLst>
              <a:ext uri="{FF2B5EF4-FFF2-40B4-BE49-F238E27FC236}">
                <a16:creationId xmlns:a16="http://schemas.microsoft.com/office/drawing/2014/main" id="{AA855F04-AD8F-4933-9A6D-BA728C6339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669ED-7C14-4A9C-A25E-3EFC02BF86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32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026">
            <a:extLst>
              <a:ext uri="{FF2B5EF4-FFF2-40B4-BE49-F238E27FC236}">
                <a16:creationId xmlns:a16="http://schemas.microsoft.com/office/drawing/2014/main" id="{9441374E-EEDA-4522-A334-C7696338A2DC}"/>
              </a:ext>
            </a:extLst>
          </p:cNvPr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3075" name="Freeform 1027">
              <a:extLst>
                <a:ext uri="{FF2B5EF4-FFF2-40B4-BE49-F238E27FC236}">
                  <a16:creationId xmlns:a16="http://schemas.microsoft.com/office/drawing/2014/main" id="{11A3E708-72E4-47E9-BBA6-30FCDD5B9D66}"/>
                </a:ext>
              </a:extLst>
            </p:cNvPr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charset="0"/>
                <a:ea typeface="+mn-ea"/>
              </a:endParaRPr>
            </a:p>
          </p:txBody>
        </p:sp>
        <p:sp>
          <p:nvSpPr>
            <p:cNvPr id="1033" name="Arc 1028">
              <a:extLst>
                <a:ext uri="{FF2B5EF4-FFF2-40B4-BE49-F238E27FC236}">
                  <a16:creationId xmlns:a16="http://schemas.microsoft.com/office/drawing/2014/main" id="{B127F2BA-6F42-427A-8A5D-77FB2FDAB830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077" name="Rectangle 1029">
            <a:extLst>
              <a:ext uri="{FF2B5EF4-FFF2-40B4-BE49-F238E27FC236}">
                <a16:creationId xmlns:a16="http://schemas.microsoft.com/office/drawing/2014/main" id="{35CDE710-5E7B-44F3-97D7-48D6AEA82D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8" name="Rectangle 1030">
            <a:extLst>
              <a:ext uri="{FF2B5EF4-FFF2-40B4-BE49-F238E27FC236}">
                <a16:creationId xmlns:a16="http://schemas.microsoft.com/office/drawing/2014/main" id="{3746B86D-9EC2-4B8C-AFC8-93D1AA8EA6C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1031">
            <a:extLst>
              <a:ext uri="{FF2B5EF4-FFF2-40B4-BE49-F238E27FC236}">
                <a16:creationId xmlns:a16="http://schemas.microsoft.com/office/drawing/2014/main" id="{BDC4DC67-82C0-4E8D-B4C3-6B01F0370DF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1032">
            <a:extLst>
              <a:ext uri="{FF2B5EF4-FFF2-40B4-BE49-F238E27FC236}">
                <a16:creationId xmlns:a16="http://schemas.microsoft.com/office/drawing/2014/main" id="{1C0A4CAC-D950-4293-BAE5-5C49B509E2A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AB0FF30-42C6-450D-BB7E-C56D00EF4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1033">
            <a:extLst>
              <a:ext uri="{FF2B5EF4-FFF2-40B4-BE49-F238E27FC236}">
                <a16:creationId xmlns:a16="http://schemas.microsoft.com/office/drawing/2014/main" id="{D281CEA6-7F1F-4221-8623-9F493845EB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42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  <p:sldLayoutId id="214748414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ＭＳ Ｐゴシック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ＭＳ Ｐゴシック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l"/>
        <a:defRPr sz="3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  <a:ea typeface="ＭＳ Ｐゴシック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anose="05000000000000000000" pitchFamily="2" charset="2"/>
        <a:buChar char="l"/>
        <a:defRPr sz="2400">
          <a:solidFill>
            <a:schemeClr val="tx1"/>
          </a:solidFill>
          <a:latin typeface="+mn-lt"/>
          <a:ea typeface="ＭＳ Ｐゴシック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  <a:ea typeface="ＭＳ Ｐゴシック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  <a:ea typeface="ＭＳ Ｐゴシック" pitchFamily="34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pload.wikimedia.org/wikipedia/en/a/a8/Care_sign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en.wikipedia.org/wiki/File:Flag_of_the_ICRC.sv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hyperlink" Target="http://upload.wikimedia.org/wikipedia/commons/b/b1/Unicef_logo.svg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ridastudents.org/BenchmarksList/PreviewStandard?benchmarkLists=3218&amp;subjectAreaId=32&amp;gradeLevelGroupId=6&amp;CourseID=13312#6|6|13312|3218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youtube.com/watch?v=JGc3v56_ZZ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0707BD-685A-48DC-A663-EC68FD17E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Review FP Lesson 1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C70049E4-ADB1-409A-81B0-5714A6ED9C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675" y="1752600"/>
            <a:ext cx="7772400" cy="5105400"/>
          </a:xfrm>
        </p:spPr>
        <p:txBody>
          <a:bodyPr/>
          <a:lstStyle/>
          <a:p>
            <a:pPr>
              <a:defRPr/>
            </a:pPr>
            <a:r>
              <a:rPr lang="en-US" altLang="en-US" sz="2400" dirty="0"/>
              <a:t>What is foreign policy?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endParaRPr lang="en-US" altLang="en-US" sz="1200" dirty="0"/>
          </a:p>
          <a:p>
            <a:pPr>
              <a:defRPr/>
            </a:pPr>
            <a:r>
              <a:rPr lang="en-US" altLang="en-US" sz="2400" dirty="0"/>
              <a:t>Who can declare war? </a:t>
            </a:r>
          </a:p>
          <a:p>
            <a:pPr>
              <a:defRPr/>
            </a:pPr>
            <a:endParaRPr lang="en-US" altLang="en-US" sz="1200" dirty="0"/>
          </a:p>
          <a:p>
            <a:pPr>
              <a:defRPr/>
            </a:pPr>
            <a:r>
              <a:rPr lang="en-US" altLang="en-US" sz="2400" dirty="0"/>
              <a:t>What are the three kinds of treaties?</a:t>
            </a:r>
          </a:p>
          <a:p>
            <a:pPr>
              <a:defRPr/>
            </a:pPr>
            <a:endParaRPr lang="en-US" altLang="en-US" sz="1200" dirty="0"/>
          </a:p>
          <a:p>
            <a:pPr>
              <a:defRPr/>
            </a:pPr>
            <a:r>
              <a:rPr lang="en-US" altLang="en-US" sz="2400" dirty="0"/>
              <a:t>What is an executive agreement?</a:t>
            </a:r>
          </a:p>
          <a:p>
            <a:pPr>
              <a:defRPr/>
            </a:pPr>
            <a:endParaRPr lang="en-US" altLang="en-US" sz="1200" dirty="0"/>
          </a:p>
          <a:p>
            <a:pPr>
              <a:defRPr/>
            </a:pPr>
            <a:r>
              <a:rPr lang="en-US" altLang="en-US" sz="2400" dirty="0"/>
              <a:t>Who is our Secretary of State?</a:t>
            </a:r>
          </a:p>
          <a:p>
            <a:pPr>
              <a:defRPr/>
            </a:pPr>
            <a:endParaRPr lang="en-US" altLang="en-US" sz="1200" dirty="0"/>
          </a:p>
          <a:p>
            <a:pPr>
              <a:defRPr/>
            </a:pPr>
            <a:r>
              <a:rPr lang="en-US" altLang="en-US" sz="2400" dirty="0"/>
              <a:t>Who is our Secretary of Defense?</a:t>
            </a:r>
          </a:p>
          <a:p>
            <a:pPr>
              <a:defRPr/>
            </a:pPr>
            <a:endParaRPr lang="en-US" alt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25790B-8CFB-4BE2-A73F-64D7A33D0B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eorgia" panose="02040502050405020303" pitchFamily="18" charset="0"/>
              </a:rPr>
              <a:t>Forms of Foreign Aid</a:t>
            </a: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54CADDCB-6A34-4265-937C-FFCAA300F2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5486400" cy="4297363"/>
          </a:xfrm>
        </p:spPr>
        <p:txBody>
          <a:bodyPr/>
          <a:lstStyle/>
          <a:p>
            <a:r>
              <a:rPr lang="en-US" altLang="en-US">
                <a:latin typeface="Georgia" panose="02040502050405020303" pitchFamily="18" charset="0"/>
              </a:rPr>
              <a:t>After WWII, the US helped rebuild Europe using about $13 billion ($130 billion today)</a:t>
            </a:r>
          </a:p>
          <a:p>
            <a:r>
              <a:rPr lang="en-US" altLang="en-US" sz="3600">
                <a:latin typeface="Georgia" panose="02040502050405020303" pitchFamily="18" charset="0"/>
              </a:rPr>
              <a:t>This was an act known as the </a:t>
            </a:r>
            <a:r>
              <a:rPr lang="en-US" altLang="en-US" sz="3600" b="1" i="1" u="sng">
                <a:solidFill>
                  <a:srgbClr val="FFFF00"/>
                </a:solidFill>
                <a:latin typeface="Georgia" panose="02040502050405020303" pitchFamily="18" charset="0"/>
              </a:rPr>
              <a:t>Marshall Plan</a:t>
            </a:r>
            <a:r>
              <a:rPr lang="en-US" altLang="en-US" sz="360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</a:p>
          <a:p>
            <a:r>
              <a:rPr lang="en-US" altLang="en-US" sz="3600">
                <a:latin typeface="Georgia" panose="02040502050405020303" pitchFamily="18" charset="0"/>
              </a:rPr>
              <a:t>Helped build and create better relations with rival countries after the war</a:t>
            </a:r>
          </a:p>
        </p:txBody>
      </p:sp>
      <p:pic>
        <p:nvPicPr>
          <p:cNvPr id="13316" name="Picture 2">
            <a:extLst>
              <a:ext uri="{FF2B5EF4-FFF2-40B4-BE49-F238E27FC236}">
                <a16:creationId xmlns:a16="http://schemas.microsoft.com/office/drawing/2014/main" id="{D44BF1D6-3FA0-4FBC-8048-809DE9634B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076450"/>
            <a:ext cx="2919413" cy="401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" descr="File:Care sign.jpg">
            <a:hlinkClick r:id="rId2"/>
            <a:extLst>
              <a:ext uri="{FF2B5EF4-FFF2-40B4-BE49-F238E27FC236}">
                <a16:creationId xmlns:a16="http://schemas.microsoft.com/office/drawing/2014/main" id="{E887358F-2573-4500-9F1B-ED349E1CD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743200"/>
            <a:ext cx="15668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7B9484-A18A-4EEB-BE7B-FEDDB87A30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latin typeface="Georgia" panose="02040502050405020303" pitchFamily="18" charset="0"/>
                <a:ea typeface="MS PGothic" pitchFamily="34" charset="-128"/>
              </a:rPr>
              <a:t>Major International Organizations</a:t>
            </a:r>
          </a:p>
        </p:txBody>
      </p:sp>
      <p:sp>
        <p:nvSpPr>
          <p:cNvPr id="13316" name="Content Placeholder 2">
            <a:extLst>
              <a:ext uri="{FF2B5EF4-FFF2-40B4-BE49-F238E27FC236}">
                <a16:creationId xmlns:a16="http://schemas.microsoft.com/office/drawing/2014/main" id="{0F3A6EE0-99A2-4528-BEBE-618F302B3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371600"/>
            <a:ext cx="8534400" cy="4114800"/>
          </a:xfrm>
        </p:spPr>
        <p:txBody>
          <a:bodyPr/>
          <a:lstStyle/>
          <a:p>
            <a:pPr>
              <a:defRPr/>
            </a:pPr>
            <a:r>
              <a:rPr lang="en-US" altLang="en-US" sz="2400" b="1" i="1" u="sng" dirty="0">
                <a:solidFill>
                  <a:srgbClr val="FFFF00"/>
                </a:solidFill>
                <a:latin typeface="Georgia" panose="02040502050405020303" pitchFamily="18" charset="0"/>
              </a:rPr>
              <a:t>Non-Governmental Organizations/ International Non-Governmental Organizations (NGO/INGO) </a:t>
            </a:r>
            <a:r>
              <a:rPr lang="en-US" altLang="en-US" sz="2400" dirty="0">
                <a:latin typeface="Georgia" panose="02040502050405020303" pitchFamily="18" charset="0"/>
              </a:rPr>
              <a:t>Private organizations that pursue activities to: </a:t>
            </a:r>
          </a:p>
          <a:p>
            <a:pPr lvl="1">
              <a:defRPr/>
            </a:pPr>
            <a:r>
              <a:rPr lang="en-US" altLang="en-US" sz="2000" dirty="0">
                <a:latin typeface="Georgia" panose="02040502050405020303" pitchFamily="18" charset="0"/>
              </a:rPr>
              <a:t>relieve suffering</a:t>
            </a:r>
          </a:p>
          <a:p>
            <a:pPr lvl="1">
              <a:defRPr/>
            </a:pPr>
            <a:r>
              <a:rPr lang="en-US" altLang="en-US" sz="2000" dirty="0">
                <a:latin typeface="Georgia" panose="02040502050405020303" pitchFamily="18" charset="0"/>
              </a:rPr>
              <a:t> promote the interests of the poor </a:t>
            </a:r>
          </a:p>
          <a:p>
            <a:pPr lvl="1">
              <a:defRPr/>
            </a:pPr>
            <a:r>
              <a:rPr lang="en-US" altLang="en-US" sz="2000" dirty="0">
                <a:latin typeface="Georgia" panose="02040502050405020303" pitchFamily="18" charset="0"/>
              </a:rPr>
              <a:t>protect the environment </a:t>
            </a:r>
          </a:p>
          <a:p>
            <a:pPr lvl="1">
              <a:defRPr/>
            </a:pPr>
            <a:r>
              <a:rPr lang="en-US" altLang="en-US" sz="2000" dirty="0">
                <a:latin typeface="Georgia" panose="02040502050405020303" pitchFamily="18" charset="0"/>
              </a:rPr>
              <a:t>provide basic social services</a:t>
            </a:r>
          </a:p>
          <a:p>
            <a:pPr lvl="1">
              <a:defRPr/>
            </a:pPr>
            <a:r>
              <a:rPr lang="en-US" altLang="en-US" sz="2000" dirty="0">
                <a:latin typeface="Georgia" panose="02040502050405020303" pitchFamily="18" charset="0"/>
              </a:rPr>
              <a:t>undertake community development. </a:t>
            </a:r>
          </a:p>
          <a:p>
            <a:pPr marL="457200" lvl="1" indent="0">
              <a:buFontTx/>
              <a:buNone/>
              <a:defRPr/>
            </a:pPr>
            <a:endParaRPr lang="en-US" altLang="en-US" sz="2000" dirty="0">
              <a:latin typeface="Georgia" panose="02040502050405020303" pitchFamily="18" charset="0"/>
            </a:endParaRPr>
          </a:p>
          <a:p>
            <a:pPr>
              <a:defRPr/>
            </a:pPr>
            <a:r>
              <a:rPr lang="en-US" altLang="en-US" sz="2400" dirty="0">
                <a:latin typeface="Georgia" panose="02040502050405020303" pitchFamily="18" charset="0"/>
              </a:rPr>
              <a:t>These operate independently from any government and maintain their non-governmental status by excluding government representatives from membership in the organization.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D9EDC-74AD-4C3B-BCF4-5AFAC11D9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 b="1" dirty="0">
                <a:latin typeface="Georgia" panose="02040502050405020303" pitchFamily="18" charset="0"/>
                <a:ea typeface="MS PGothic" pitchFamily="34" charset="-128"/>
              </a:rPr>
              <a:t>Major International Organizations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9FDEBDA4-FBB9-4632-86CB-C75BE4D8D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114800"/>
          </a:xfrm>
        </p:spPr>
        <p:txBody>
          <a:bodyPr/>
          <a:lstStyle/>
          <a:p>
            <a:r>
              <a:rPr lang="en-US" altLang="en-US" sz="2400" b="1" i="1" u="sng">
                <a:solidFill>
                  <a:srgbClr val="FFFF00"/>
                </a:solidFill>
                <a:latin typeface="Georgia" panose="02040502050405020303" pitchFamily="18" charset="0"/>
              </a:rPr>
              <a:t>International Red Cross/ Red Crescent-</a:t>
            </a:r>
            <a:r>
              <a:rPr lang="en-US" altLang="en-US" sz="2400">
                <a:latin typeface="Georgia" panose="02040502050405020303" pitchFamily="18" charset="0"/>
              </a:rPr>
              <a:t>an international humanitarian movement with approximately 97 million volunteers, members and staff worldwide which was founded to protect human life and health. </a:t>
            </a:r>
          </a:p>
          <a:p>
            <a:endParaRPr lang="en-US" altLang="en-US" sz="2400">
              <a:latin typeface="Georgia" panose="02040502050405020303" pitchFamily="18" charset="0"/>
            </a:endParaRPr>
          </a:p>
          <a:p>
            <a:endParaRPr lang="en-US" altLang="en-US" sz="2400">
              <a:latin typeface="Georgia" panose="02040502050405020303" pitchFamily="18" charset="0"/>
            </a:endParaRPr>
          </a:p>
          <a:p>
            <a:endParaRPr lang="en-US" altLang="en-US" sz="2400">
              <a:latin typeface="Georgia" panose="02040502050405020303" pitchFamily="18" charset="0"/>
            </a:endParaRPr>
          </a:p>
          <a:p>
            <a:r>
              <a:rPr lang="en-US" altLang="en-US" sz="2400" b="1" i="1" u="sng">
                <a:solidFill>
                  <a:srgbClr val="FFFF00"/>
                </a:solidFill>
                <a:latin typeface="Georgia" panose="02040502050405020303" pitchFamily="18" charset="0"/>
              </a:rPr>
              <a:t>United Nations Children’s Fund (UNICEF)- </a:t>
            </a:r>
            <a:r>
              <a:rPr lang="en-US" altLang="en-US" sz="2400">
                <a:latin typeface="Georgia" panose="02040502050405020303" pitchFamily="18" charset="0"/>
              </a:rPr>
              <a:t>a United Nations Program headquartered in New York City, that provides long-term humanitarian and developmental assistance to children and mothers in developing countries. </a:t>
            </a:r>
            <a:endParaRPr lang="en-US" altLang="en-US" sz="2400" b="1" u="sng">
              <a:solidFill>
                <a:srgbClr val="FFFF00"/>
              </a:solidFill>
              <a:latin typeface="Georgia" panose="02040502050405020303" pitchFamily="18" charset="0"/>
            </a:endParaRPr>
          </a:p>
        </p:txBody>
      </p:sp>
      <p:pic>
        <p:nvPicPr>
          <p:cNvPr id="15364" name="Picture 3" descr="Flag of the ICRC.svg">
            <a:hlinkClick r:id="rId2"/>
            <a:extLst>
              <a:ext uri="{FF2B5EF4-FFF2-40B4-BE49-F238E27FC236}">
                <a16:creationId xmlns:a16="http://schemas.microsoft.com/office/drawing/2014/main" id="{7FDC7871-7A8B-4E4E-82F9-4D49DCEC2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124200"/>
            <a:ext cx="156686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4" descr="File:Unicef logo.svg">
            <a:hlinkClick r:id="rId4"/>
            <a:extLst>
              <a:ext uri="{FF2B5EF4-FFF2-40B4-BE49-F238E27FC236}">
                <a16:creationId xmlns:a16="http://schemas.microsoft.com/office/drawing/2014/main" id="{BF215735-FFF0-4A70-BD2E-50BF2C965D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6172200"/>
            <a:ext cx="187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5D7C5-9382-4593-A44D-C8C3202742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7772400" cy="11430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en-US" sz="4000" b="1" dirty="0">
                <a:effectLst/>
                <a:latin typeface="Georgia" panose="02040502050405020303" pitchFamily="18" charset="0"/>
                <a:ea typeface="+mj-ea"/>
              </a:rPr>
              <a:t>Foreign Policy and Foreign Trade</a:t>
            </a:r>
            <a:endParaRPr lang="en-US" sz="4000" dirty="0">
              <a:effectLst/>
              <a:latin typeface="Georgia" panose="02040502050405020303" pitchFamily="18" charset="0"/>
              <a:ea typeface="+mj-ea"/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:a16="http://schemas.microsoft.com/office/drawing/2014/main" id="{23F5392C-6438-49BE-8AA3-2EA247B2AA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953000"/>
          </a:xfrm>
        </p:spPr>
        <p:txBody>
          <a:bodyPr/>
          <a:lstStyle/>
          <a:p>
            <a:r>
              <a:rPr lang="en-US" altLang="en-US" sz="2800">
                <a:latin typeface="Georgia" panose="02040502050405020303" pitchFamily="18" charset="0"/>
              </a:rPr>
              <a:t>Foreign competition has led the U.S. to seek ways to </a:t>
            </a:r>
            <a:r>
              <a:rPr lang="en-US" altLang="en-US" sz="2800" b="1" i="1" u="sng">
                <a:solidFill>
                  <a:srgbClr val="FFFF00"/>
                </a:solidFill>
                <a:latin typeface="Georgia" panose="02040502050405020303" pitchFamily="18" charset="0"/>
              </a:rPr>
              <a:t>improve</a:t>
            </a:r>
            <a:r>
              <a:rPr lang="en-US" altLang="en-US" sz="2800" b="1">
                <a:latin typeface="Georgia" panose="02040502050405020303" pitchFamily="18" charset="0"/>
              </a:rPr>
              <a:t> </a:t>
            </a:r>
            <a:r>
              <a:rPr lang="en-US" altLang="en-US" sz="2800">
                <a:latin typeface="Georgia" panose="02040502050405020303" pitchFamily="18" charset="0"/>
              </a:rPr>
              <a:t>its position in the global economy. </a:t>
            </a:r>
          </a:p>
          <a:p>
            <a:r>
              <a:rPr lang="en-US" altLang="en-US" sz="2800">
                <a:latin typeface="Georgia" panose="02040502050405020303" pitchFamily="18" charset="0"/>
              </a:rPr>
              <a:t>The U.S. has joined a few international efforts that support trade and promote peaceful interaction among nations:</a:t>
            </a:r>
            <a:endParaRPr lang="en-US" altLang="en-US" sz="2400">
              <a:latin typeface="Georgia" panose="02040502050405020303" pitchFamily="18" charset="0"/>
            </a:endParaRPr>
          </a:p>
          <a:p>
            <a:pPr lvl="1"/>
            <a:r>
              <a:rPr lang="en-US" altLang="en-US" sz="2400">
                <a:latin typeface="Georgia" panose="02040502050405020303" pitchFamily="18" charset="0"/>
              </a:rPr>
              <a:t>The U.S. signed the </a:t>
            </a:r>
            <a:r>
              <a:rPr lang="en-US" altLang="en-US" sz="2400" b="1" i="1" u="sng">
                <a:solidFill>
                  <a:srgbClr val="FFFF00"/>
                </a:solidFill>
                <a:latin typeface="Georgia" panose="02040502050405020303" pitchFamily="18" charset="0"/>
              </a:rPr>
              <a:t>North American Free Trade Agreement</a:t>
            </a:r>
            <a:r>
              <a:rPr lang="en-US" altLang="en-US" sz="2400" b="1">
                <a:latin typeface="Georgia" panose="02040502050405020303" pitchFamily="18" charset="0"/>
              </a:rPr>
              <a:t> </a:t>
            </a:r>
            <a:r>
              <a:rPr lang="en-US" altLang="en-US" sz="2400">
                <a:latin typeface="Georgia" panose="02040502050405020303" pitchFamily="18" charset="0"/>
              </a:rPr>
              <a:t>(NAFTA) , which allows free trade among the U.S., Canada, and Mexico. We have since modified that agreement and now are operating under the USMCA (United State, Mexico, Canada trade agreement)</a:t>
            </a:r>
            <a:endParaRPr lang="en-US" altLang="en-US" sz="2000">
              <a:latin typeface="Georgia" panose="02040502050405020303" pitchFamily="18" charset="0"/>
            </a:endParaRPr>
          </a:p>
          <a:p>
            <a:pPr lvl="1"/>
            <a:r>
              <a:rPr lang="en-US" altLang="en-US" sz="2400">
                <a:latin typeface="Georgia" panose="02040502050405020303" pitchFamily="18" charset="0"/>
              </a:rPr>
              <a:t>WTO </a:t>
            </a:r>
            <a:r>
              <a:rPr lang="en-US" altLang="en-US" sz="2400">
                <a:solidFill>
                  <a:srgbClr val="FFFF00"/>
                </a:solidFill>
                <a:latin typeface="Georgia" panose="02040502050405020303" pitchFamily="18" charset="0"/>
              </a:rPr>
              <a:t>(</a:t>
            </a:r>
            <a:r>
              <a:rPr lang="en-US" altLang="en-US" sz="2400" b="1" i="1" u="sng">
                <a:solidFill>
                  <a:srgbClr val="FFFF00"/>
                </a:solidFill>
                <a:latin typeface="Georgia" panose="02040502050405020303" pitchFamily="18" charset="0"/>
              </a:rPr>
              <a:t>World Trade Organization</a:t>
            </a:r>
            <a:r>
              <a:rPr lang="en-US" altLang="en-US" sz="2400">
                <a:solidFill>
                  <a:srgbClr val="FFFF00"/>
                </a:solidFill>
                <a:latin typeface="Georgia" panose="02040502050405020303" pitchFamily="18" charset="0"/>
              </a:rPr>
              <a:t>)- </a:t>
            </a:r>
            <a:r>
              <a:rPr lang="en-US" altLang="en-US" sz="2400">
                <a:latin typeface="Georgia" panose="02040502050405020303" pitchFamily="18" charset="0"/>
              </a:rPr>
              <a:t>Supervises international trade </a:t>
            </a:r>
            <a:endParaRPr lang="en-US" altLang="en-US" sz="2000">
              <a:latin typeface="Georgia" panose="02040502050405020303" pitchFamily="18" charset="0"/>
            </a:endParaRPr>
          </a:p>
          <a:p>
            <a:endParaRPr lang="en-US" altLang="en-US" u="sng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3582A-D272-41C8-99A3-050F0E19A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 anchor="t">
            <a:noAutofit/>
          </a:bodyPr>
          <a:lstStyle/>
          <a:p>
            <a:pPr>
              <a:defRPr/>
            </a:pPr>
            <a:r>
              <a:rPr lang="en-US" sz="3200" b="1" dirty="0">
                <a:effectLst/>
                <a:latin typeface="Georgia" panose="02040502050405020303" pitchFamily="18" charset="0"/>
                <a:ea typeface="+mj-ea"/>
              </a:rPr>
              <a:t>Organizations that Impact Foreign Trade</a:t>
            </a:r>
            <a:endParaRPr lang="en-US" sz="3200" dirty="0">
              <a:effectLst/>
              <a:latin typeface="Georgia" panose="02040502050405020303" pitchFamily="18" charset="0"/>
              <a:ea typeface="+mj-ea"/>
            </a:endParaRP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43D17EC2-3710-4270-8E83-94D99F7935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38200"/>
            <a:ext cx="5259659" cy="5023625"/>
          </a:xfrm>
        </p:spPr>
        <p:txBody>
          <a:bodyPr/>
          <a:lstStyle/>
          <a:p>
            <a:r>
              <a:rPr lang="en-US" altLang="en-US" sz="2400" dirty="0">
                <a:latin typeface="Georgia"/>
                <a:ea typeface="ＭＳ Ｐゴシック"/>
              </a:rPr>
              <a:t>WTO and NAFTA are expected to</a:t>
            </a:r>
            <a:r>
              <a:rPr lang="en-US" altLang="en-US" sz="2400" b="1" dirty="0">
                <a:latin typeface="Georgia"/>
                <a:ea typeface="ＭＳ Ｐゴシック"/>
              </a:rPr>
              <a:t> </a:t>
            </a:r>
            <a:r>
              <a:rPr lang="en-US" altLang="en-US" sz="2400" b="1" i="1" u="sng" dirty="0">
                <a:solidFill>
                  <a:srgbClr val="FFFF00"/>
                </a:solidFill>
                <a:latin typeface="Georgia"/>
                <a:ea typeface="ＭＳ Ｐゴシック"/>
              </a:rPr>
              <a:t>help</a:t>
            </a:r>
            <a:r>
              <a:rPr lang="en-US" altLang="en-US" sz="2400" b="1" dirty="0">
                <a:latin typeface="Georgia"/>
                <a:ea typeface="ＭＳ Ｐゴシック"/>
              </a:rPr>
              <a:t> </a:t>
            </a:r>
            <a:r>
              <a:rPr lang="en-US" altLang="en-US" sz="2400" dirty="0">
                <a:latin typeface="Georgia"/>
                <a:ea typeface="ＭＳ Ｐゴシック"/>
              </a:rPr>
              <a:t>American consumers and producers in the </a:t>
            </a:r>
            <a:r>
              <a:rPr lang="en-US" altLang="en-US" sz="2400" b="1" i="1" u="sng" dirty="0">
                <a:solidFill>
                  <a:srgbClr val="FFFF00"/>
                </a:solidFill>
                <a:latin typeface="Georgia"/>
                <a:ea typeface="ＭＳ Ｐゴシック"/>
              </a:rPr>
              <a:t>long run</a:t>
            </a:r>
            <a:r>
              <a:rPr lang="en-US" altLang="en-US" sz="2400" dirty="0">
                <a:solidFill>
                  <a:srgbClr val="FFFF00"/>
                </a:solidFill>
                <a:latin typeface="Georgia"/>
                <a:ea typeface="ＭＳ Ｐゴシック"/>
              </a:rPr>
              <a:t>. </a:t>
            </a:r>
            <a:r>
              <a:rPr lang="en-US" altLang="en-US" sz="2400" dirty="0">
                <a:latin typeface="Georgia"/>
                <a:ea typeface="ＭＳ Ｐゴシック"/>
              </a:rPr>
              <a:t>But not everyone likes the idea….</a:t>
            </a:r>
            <a:endParaRPr lang="en-US" sz="2800">
              <a:cs typeface="Times New Roman"/>
            </a:endParaRPr>
          </a:p>
          <a:p>
            <a:pPr lvl="1"/>
            <a:r>
              <a:rPr lang="en-US" altLang="en-US" sz="2400" dirty="0">
                <a:latin typeface="Georgia"/>
                <a:ea typeface="ＭＳ Ｐゴシック"/>
              </a:rPr>
              <a:t>Opponents fear the U.S. will </a:t>
            </a:r>
            <a:r>
              <a:rPr lang="en-US" altLang="en-US" sz="2400" b="1" i="1" u="sng" dirty="0">
                <a:solidFill>
                  <a:srgbClr val="FFFF00"/>
                </a:solidFill>
                <a:latin typeface="Georgia"/>
                <a:ea typeface="ＭＳ Ｐゴシック"/>
              </a:rPr>
              <a:t>relocate</a:t>
            </a:r>
            <a:r>
              <a:rPr lang="en-US" altLang="en-US" sz="2400" dirty="0">
                <a:solidFill>
                  <a:srgbClr val="FFFF00"/>
                </a:solidFill>
                <a:latin typeface="Georgia"/>
                <a:ea typeface="ＭＳ Ｐゴシック"/>
              </a:rPr>
              <a:t> </a:t>
            </a:r>
            <a:r>
              <a:rPr lang="en-US" altLang="en-US" sz="2400" dirty="0">
                <a:latin typeface="Georgia"/>
                <a:ea typeface="ＭＳ Ｐゴシック"/>
              </a:rPr>
              <a:t>factories and other manufacturing operations to other countries for cheaper labor and material</a:t>
            </a:r>
            <a:endParaRPr lang="en-US" altLang="en-US" sz="2000" dirty="0">
              <a:latin typeface="Georgia"/>
              <a:ea typeface="ＭＳ Ｐゴシック"/>
            </a:endParaRPr>
          </a:p>
          <a:p>
            <a:pPr lvl="1"/>
            <a:r>
              <a:rPr lang="en-US" altLang="en-US" sz="2400" dirty="0">
                <a:latin typeface="Georgia"/>
                <a:ea typeface="ＭＳ Ｐゴシック"/>
              </a:rPr>
              <a:t>Supporters say it will help the country gain greater access to foreign markets and lead to </a:t>
            </a:r>
            <a:r>
              <a:rPr lang="en-US" altLang="en-US" sz="2400" b="1" i="1" u="sng" dirty="0">
                <a:solidFill>
                  <a:srgbClr val="FFFF00"/>
                </a:solidFill>
                <a:latin typeface="Georgia"/>
                <a:ea typeface="ＭＳ Ｐゴシック"/>
              </a:rPr>
              <a:t>increased</a:t>
            </a:r>
            <a:r>
              <a:rPr lang="en-US" altLang="en-US" sz="2400" i="1" u="sng" dirty="0">
                <a:solidFill>
                  <a:srgbClr val="FFFF00"/>
                </a:solidFill>
                <a:latin typeface="Georgia"/>
                <a:ea typeface="ＭＳ Ｐゴシック"/>
              </a:rPr>
              <a:t> </a:t>
            </a:r>
            <a:r>
              <a:rPr lang="en-US" altLang="en-US" sz="2400" b="1" i="1" u="sng" dirty="0">
                <a:solidFill>
                  <a:srgbClr val="FFFF00"/>
                </a:solidFill>
                <a:latin typeface="Georgia"/>
                <a:ea typeface="ＭＳ Ｐゴシック"/>
              </a:rPr>
              <a:t>growth</a:t>
            </a:r>
            <a:r>
              <a:rPr lang="en-US" altLang="en-US" sz="2400" i="1" dirty="0">
                <a:solidFill>
                  <a:srgbClr val="FFFF00"/>
                </a:solidFill>
                <a:latin typeface="Georgia"/>
                <a:ea typeface="ＭＳ Ｐゴシック"/>
              </a:rPr>
              <a:t> </a:t>
            </a:r>
            <a:r>
              <a:rPr lang="en-US" altLang="en-US" sz="2400" dirty="0">
                <a:latin typeface="Georgia"/>
                <a:ea typeface="ＭＳ Ｐゴシック"/>
              </a:rPr>
              <a:t>in the U.S. economy. </a:t>
            </a:r>
            <a:endParaRPr lang="en-US" altLang="en-US" sz="2000">
              <a:latin typeface="Georgia" panose="02040502050405020303" pitchFamily="18" charset="0"/>
            </a:endParaRPr>
          </a:p>
          <a:p>
            <a:endParaRPr lang="en-US" altLang="en-US"/>
          </a:p>
        </p:txBody>
      </p:sp>
      <p:pic>
        <p:nvPicPr>
          <p:cNvPr id="17412" name="Picture 2" descr="http://t3.gstatic.com/images?q=tbn:ANd9GcQ9-N8wM0aEp8JTixtfcLc_xh56kcPLKm75ge_AEibAYFaICLYA:library.sc.edu/blogs/scpc/files/2012/04/NAFTA1.jpg">
            <a:extLst>
              <a:ext uri="{FF2B5EF4-FFF2-40B4-BE49-F238E27FC236}">
                <a16:creationId xmlns:a16="http://schemas.microsoft.com/office/drawing/2014/main" id="{49CE88F8-E23A-493E-846F-647113D10D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057400"/>
            <a:ext cx="33528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26122-660D-487B-8054-00343B471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Talk to your shoulder partner!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B7B0C132-DA5F-472D-8922-49543AD3D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r>
              <a:rPr lang="en-US" altLang="en-US"/>
              <a:t>Based on what we’ve talked about today – which of the following do you feel is most important in conducting foreign policy and why?</a:t>
            </a:r>
          </a:p>
          <a:p>
            <a:pPr lvl="1"/>
            <a:r>
              <a:rPr lang="en-US" altLang="en-US"/>
              <a:t>Diplomacy</a:t>
            </a:r>
          </a:p>
          <a:p>
            <a:pPr lvl="1"/>
            <a:r>
              <a:rPr lang="en-US" altLang="en-US"/>
              <a:t>Alliances</a:t>
            </a:r>
          </a:p>
          <a:p>
            <a:pPr lvl="1"/>
            <a:r>
              <a:rPr lang="en-US" altLang="en-US"/>
              <a:t>Foreign Aid</a:t>
            </a:r>
          </a:p>
          <a:p>
            <a:pPr lvl="1"/>
            <a:r>
              <a:rPr lang="en-US" altLang="en-US"/>
              <a:t>Foreign Trade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Be prepared to justify your thoughts!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7D8FA-9488-4D27-8C62-0E1D63E92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b="1" i="1" dirty="0">
                <a:effectLst/>
                <a:latin typeface="Georgia" panose="02040502050405020303" pitchFamily="18" charset="0"/>
                <a:ea typeface="+mj-ea"/>
              </a:rPr>
              <a:t>FP Lesson 2 – “Working for Peace”</a:t>
            </a:r>
          </a:p>
        </p:txBody>
      </p:sp>
      <p:pic>
        <p:nvPicPr>
          <p:cNvPr id="3075" name="Picture 4">
            <a:extLst>
              <a:ext uri="{FF2B5EF4-FFF2-40B4-BE49-F238E27FC236}">
                <a16:creationId xmlns:a16="http://schemas.microsoft.com/office/drawing/2014/main" id="{E05A9C06-EBC7-4057-87EF-4D0A519E9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81200"/>
            <a:ext cx="5300663" cy="35687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2B165-7F05-4997-AF14-2536542E3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latin typeface="Georgia" panose="02040502050405020303" pitchFamily="18" charset="0"/>
                <a:ea typeface="MS PGothic" pitchFamily="34" charset="-128"/>
              </a:rPr>
              <a:t>Diplomacy and Alliances</a:t>
            </a:r>
          </a:p>
        </p:txBody>
      </p:sp>
      <p:sp>
        <p:nvSpPr>
          <p:cNvPr id="4099" name="Content Placeholder 2">
            <a:extLst>
              <a:ext uri="{FF2B5EF4-FFF2-40B4-BE49-F238E27FC236}">
                <a16:creationId xmlns:a16="http://schemas.microsoft.com/office/drawing/2014/main" id="{6BF0EF25-698C-4BE8-8CE3-A60AE0E6A9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4525963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eorgia" panose="02040502050405020303" pitchFamily="18" charset="0"/>
                <a:ea typeface="ＭＳ Ｐゴシック" charset="0"/>
              </a:rPr>
              <a:t>Diplomacy is an important part of foreign policy.</a:t>
            </a:r>
          </a:p>
          <a:p>
            <a:pPr>
              <a:buFont typeface="Wingdings" charset="0"/>
              <a:buChar char="l"/>
              <a:defRPr/>
            </a:pPr>
            <a:r>
              <a:rPr lang="en-US" dirty="0">
                <a:latin typeface="Georgia" panose="02040502050405020303" pitchFamily="18" charset="0"/>
                <a:ea typeface="ＭＳ Ｐゴシック" charset="0"/>
              </a:rPr>
              <a:t>The process of conducting relations between countries is called </a:t>
            </a:r>
            <a:r>
              <a:rPr lang="en-US" b="1" i="1" u="sng" dirty="0">
                <a:solidFill>
                  <a:srgbClr val="FFFF00"/>
                </a:solidFill>
                <a:latin typeface="Georgia" panose="02040502050405020303" pitchFamily="18" charset="0"/>
                <a:ea typeface="ＭＳ Ｐゴシック" charset="0"/>
              </a:rPr>
              <a:t>diplomacy.</a:t>
            </a:r>
          </a:p>
          <a:p>
            <a:pPr marL="0" indent="0">
              <a:buFont typeface="Wingdings" panose="05000000000000000000" pitchFamily="2" charset="2"/>
              <a:buNone/>
              <a:defRPr/>
            </a:pPr>
            <a:r>
              <a:rPr lang="en-US" sz="2400" b="1" dirty="0">
                <a:solidFill>
                  <a:srgbClr val="FFFF00"/>
                </a:solidFill>
                <a:latin typeface="Georgia" panose="02040502050405020303" pitchFamily="18" charset="0"/>
                <a:ea typeface="ＭＳ Ｐゴシック" charset="0"/>
              </a:rPr>
              <a:t>	</a:t>
            </a:r>
            <a:r>
              <a:rPr lang="en-US" sz="2400" b="1" dirty="0">
                <a:latin typeface="Georgia" panose="02040502050405020303" pitchFamily="18" charset="0"/>
                <a:ea typeface="ＭＳ Ｐゴシック" charset="0"/>
              </a:rPr>
              <a:t>- </a:t>
            </a:r>
            <a:r>
              <a:rPr lang="en-US" sz="2400" dirty="0">
                <a:latin typeface="Georgia" panose="02040502050405020303" pitchFamily="18" charset="0"/>
                <a:ea typeface="ＭＳ Ｐゴシック" charset="0"/>
              </a:rPr>
              <a:t>A Diplomat is an official </a:t>
            </a:r>
            <a:r>
              <a:rPr lang="en-US" sz="2400" b="1" i="1" u="sng" dirty="0">
                <a:solidFill>
                  <a:srgbClr val="FFFF00"/>
                </a:solidFill>
                <a:latin typeface="Georgia" panose="02040502050405020303" pitchFamily="18" charset="0"/>
                <a:ea typeface="ＭＳ Ｐゴシック" charset="0"/>
              </a:rPr>
              <a:t>representing</a:t>
            </a:r>
            <a:r>
              <a:rPr lang="en-US" sz="2400" b="1" u="sng" dirty="0">
                <a:solidFill>
                  <a:srgbClr val="FFFF00"/>
                </a:solidFill>
                <a:latin typeface="Georgia" panose="02040502050405020303" pitchFamily="18" charset="0"/>
                <a:ea typeface="ＭＳ Ｐゴシック" charset="0"/>
              </a:rPr>
              <a:t> </a:t>
            </a:r>
            <a:r>
              <a:rPr lang="en-US" sz="2400" dirty="0">
                <a:latin typeface="Georgia" panose="02040502050405020303" pitchFamily="18" charset="0"/>
                <a:ea typeface="ＭＳ Ｐゴシック" charset="0"/>
              </a:rPr>
              <a:t>a country 	abroad</a:t>
            </a:r>
            <a:endParaRPr lang="en-US" sz="2400" b="1" dirty="0">
              <a:solidFill>
                <a:srgbClr val="FFFF00"/>
              </a:solidFill>
              <a:latin typeface="Georgia" panose="02040502050405020303" pitchFamily="18" charset="0"/>
              <a:ea typeface="ＭＳ Ｐゴシック" charset="0"/>
            </a:endParaRPr>
          </a:p>
          <a:p>
            <a:pPr>
              <a:defRPr/>
            </a:pPr>
            <a:r>
              <a:rPr lang="en-US" dirty="0">
                <a:latin typeface="Georgia" panose="02040502050405020303" pitchFamily="18" charset="0"/>
                <a:ea typeface="ＭＳ Ｐゴシック" charset="0"/>
              </a:rPr>
              <a:t>Diplomacy is used to prevent war, negotiate an end to conflicts, solve problems, and establish </a:t>
            </a:r>
            <a:r>
              <a:rPr lang="en-US" b="1" i="1" u="sng" dirty="0">
                <a:solidFill>
                  <a:srgbClr val="FFFF00"/>
                </a:solidFill>
                <a:latin typeface="Georgia" panose="02040502050405020303" pitchFamily="18" charset="0"/>
                <a:ea typeface="ＭＳ Ｐゴシック" charset="0"/>
              </a:rPr>
              <a:t>communication</a:t>
            </a:r>
            <a:r>
              <a:rPr lang="en-US" dirty="0">
                <a:latin typeface="Georgia" panose="02040502050405020303" pitchFamily="18" charset="0"/>
                <a:ea typeface="ＭＳ Ｐゴシック" charset="0"/>
              </a:rPr>
              <a:t> between countries </a:t>
            </a:r>
          </a:p>
          <a:p>
            <a:pPr>
              <a:buFont typeface="Wingdings" charset="0"/>
              <a:buChar char="l"/>
              <a:defRPr/>
            </a:pPr>
            <a:r>
              <a:rPr lang="en-US" b="1" i="1" u="sng" dirty="0">
                <a:solidFill>
                  <a:srgbClr val="FFFF00"/>
                </a:solidFill>
                <a:latin typeface="Georgia" panose="02040502050405020303" pitchFamily="18" charset="0"/>
                <a:ea typeface="ＭＳ Ｐゴシック" charset="0"/>
              </a:rPr>
              <a:t>International relations </a:t>
            </a:r>
            <a:r>
              <a:rPr lang="en-US" dirty="0">
                <a:latin typeface="Georgia" panose="02040502050405020303" pitchFamily="18" charset="0"/>
                <a:ea typeface="ＭＳ Ｐゴシック" charset="0"/>
              </a:rPr>
              <a:t>is the study of relationships among different countries.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7A646-1C0A-41D6-BD8D-BC4A2E4EC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eorgia" panose="02040502050405020303" pitchFamily="18" charset="0"/>
                <a:ea typeface="MS PGothic" pitchFamily="34" charset="-128"/>
              </a:rPr>
              <a:t>Diplomacy and Alliances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7987AFC8-B64E-4B41-80B8-A5A2E27DD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114800"/>
          </a:xfrm>
        </p:spPr>
        <p:txBody>
          <a:bodyPr/>
          <a:lstStyle/>
          <a:p>
            <a:r>
              <a:rPr lang="en-US" altLang="en-US" b="1" i="1" u="sng">
                <a:solidFill>
                  <a:srgbClr val="FFFF00"/>
                </a:solidFill>
                <a:latin typeface="Georgia" panose="02040502050405020303" pitchFamily="18" charset="0"/>
              </a:rPr>
              <a:t>Ambassadors</a:t>
            </a:r>
            <a:r>
              <a:rPr lang="en-US" altLang="en-US">
                <a:latin typeface="Georgia" panose="02040502050405020303" pitchFamily="18" charset="0"/>
              </a:rPr>
              <a:t> are the highest ranking diplomat representing a government in a foreign country  </a:t>
            </a:r>
          </a:p>
          <a:p>
            <a:pPr lvl="1"/>
            <a:r>
              <a:rPr lang="en-US" altLang="en-US">
                <a:latin typeface="Georgia" panose="02040502050405020303" pitchFamily="18" charset="0"/>
              </a:rPr>
              <a:t>An </a:t>
            </a:r>
            <a:r>
              <a:rPr lang="en-US" altLang="en-US" b="1" i="1" u="sng">
                <a:solidFill>
                  <a:srgbClr val="FFFF00"/>
                </a:solidFill>
                <a:latin typeface="Georgia" panose="02040502050405020303" pitchFamily="18" charset="0"/>
              </a:rPr>
              <a:t>embassy</a:t>
            </a:r>
            <a:r>
              <a:rPr lang="en-US" altLang="en-US">
                <a:latin typeface="Georgia" panose="02040502050405020303" pitchFamily="18" charset="0"/>
              </a:rPr>
              <a:t> is the official residence of an ambassador in a foreign country </a:t>
            </a:r>
          </a:p>
        </p:txBody>
      </p:sp>
      <p:pic>
        <p:nvPicPr>
          <p:cNvPr id="6148" name="Picture 3">
            <a:extLst>
              <a:ext uri="{FF2B5EF4-FFF2-40B4-BE49-F238E27FC236}">
                <a16:creationId xmlns:a16="http://schemas.microsoft.com/office/drawing/2014/main" id="{68934598-D571-4F46-B489-A838F6B53D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91000"/>
            <a:ext cx="3683000" cy="22098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2AAA7-01E2-4825-9B17-61AE54452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>
                <a:latin typeface="Georgia" panose="02040502050405020303" pitchFamily="18" charset="0"/>
                <a:ea typeface="MS PGothic" pitchFamily="34" charset="-128"/>
              </a:rPr>
              <a:t>Diplomacy and Alliances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06ED01-8698-40EF-846D-95AF48A0D9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5486400" cy="5029200"/>
          </a:xfrm>
        </p:spPr>
        <p:txBody>
          <a:bodyPr/>
          <a:lstStyle/>
          <a:p>
            <a:pPr>
              <a:buFont typeface="Wingdings" charset="0"/>
              <a:buChar char="l"/>
              <a:defRPr/>
            </a:pPr>
            <a:r>
              <a:rPr lang="en-US" dirty="0">
                <a:latin typeface="Georgia" panose="02040502050405020303" pitchFamily="18" charset="0"/>
                <a:ea typeface="ＭＳ Ｐゴシック" charset="0"/>
              </a:rPr>
              <a:t>An </a:t>
            </a:r>
            <a:r>
              <a:rPr lang="en-US" b="1" i="1" u="sng" dirty="0">
                <a:solidFill>
                  <a:srgbClr val="FFFF00"/>
                </a:solidFill>
                <a:latin typeface="Georgia" panose="02040502050405020303" pitchFamily="18" charset="0"/>
                <a:ea typeface="ＭＳ Ｐゴシック" charset="0"/>
              </a:rPr>
              <a:t>alliance</a:t>
            </a:r>
            <a:r>
              <a:rPr lang="en-US" dirty="0">
                <a:latin typeface="Georgia" panose="02040502050405020303" pitchFamily="18" charset="0"/>
                <a:ea typeface="ＭＳ Ｐゴシック" charset="0"/>
              </a:rPr>
              <a:t> is an agreement in which two or more countries commit to helping each other for defense, economic, scientific, or other reasons. </a:t>
            </a:r>
          </a:p>
          <a:p>
            <a:pPr marL="0" indent="0">
              <a:buFont typeface="Wingdings" charset="0"/>
              <a:buNone/>
              <a:defRPr/>
            </a:pPr>
            <a:endParaRPr lang="en-US" sz="2800" dirty="0">
              <a:latin typeface="Georgia" panose="02040502050405020303" pitchFamily="18" charset="0"/>
              <a:ea typeface="ＭＳ Ｐゴシック" charset="0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2800" dirty="0">
                <a:latin typeface="Georgia" panose="02040502050405020303" pitchFamily="18" charset="0"/>
                <a:ea typeface="ＭＳ Ｐゴシック" charset="0"/>
              </a:rPr>
              <a:t>	- two countries that have 	friendly relations are </a:t>
            </a:r>
            <a:r>
              <a:rPr lang="en-US" sz="2800" b="1" i="1" u="sng" dirty="0">
                <a:solidFill>
                  <a:srgbClr val="FFFF00"/>
                </a:solidFill>
                <a:latin typeface="Georgia" panose="02040502050405020303" pitchFamily="18" charset="0"/>
                <a:ea typeface="ＭＳ Ｐゴシック" charset="0"/>
              </a:rPr>
              <a:t>allies</a:t>
            </a:r>
          </a:p>
          <a:p>
            <a:pPr marL="0" indent="0">
              <a:buFont typeface="Wingdings" charset="0"/>
              <a:buNone/>
              <a:defRPr/>
            </a:pPr>
            <a:endParaRPr lang="en-US" dirty="0">
              <a:ea typeface="ＭＳ Ｐゴシック" charset="0"/>
            </a:endParaRPr>
          </a:p>
        </p:txBody>
      </p:sp>
      <p:pic>
        <p:nvPicPr>
          <p:cNvPr id="8196" name="Picture 3">
            <a:extLst>
              <a:ext uri="{FF2B5EF4-FFF2-40B4-BE49-F238E27FC236}">
                <a16:creationId xmlns:a16="http://schemas.microsoft.com/office/drawing/2014/main" id="{C13625F1-67C5-4E65-8EDE-C4CE2852D2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76400"/>
            <a:ext cx="2667000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B449D8-1245-4CC4-8135-7B8107D5E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04800"/>
            <a:ext cx="7772400" cy="1143000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en-US" b="1" dirty="0">
                <a:effectLst/>
                <a:latin typeface="Georgia" panose="02040502050405020303" pitchFamily="18" charset="0"/>
                <a:ea typeface="+mj-ea"/>
              </a:rPr>
              <a:t>Diplomacy and Alliances</a:t>
            </a:r>
          </a:p>
        </p:txBody>
      </p:sp>
      <p:sp>
        <p:nvSpPr>
          <p:cNvPr id="9219" name="Content Placeholder 7">
            <a:extLst>
              <a:ext uri="{FF2B5EF4-FFF2-40B4-BE49-F238E27FC236}">
                <a16:creationId xmlns:a16="http://schemas.microsoft.com/office/drawing/2014/main" id="{813AF4AB-3235-41BC-9649-435719BFD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295400"/>
            <a:ext cx="49530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>
                <a:latin typeface="Georgia"/>
                <a:ea typeface="ＭＳ Ｐゴシック"/>
              </a:rPr>
              <a:t>President</a:t>
            </a:r>
            <a:r>
              <a:rPr lang="en-US" altLang="ja-JP" sz="2800" dirty="0">
                <a:latin typeface="Georgia"/>
                <a:ea typeface="ＭＳ Ｐゴシック"/>
              </a:rPr>
              <a:t>s use diplomacy to improve relationships with foreign countries.</a:t>
            </a:r>
          </a:p>
          <a:p>
            <a:pPr>
              <a:lnSpc>
                <a:spcPct val="90000"/>
              </a:lnSpc>
            </a:pPr>
            <a:r>
              <a:rPr lang="en-US" altLang="ja-JP" sz="2800" dirty="0">
                <a:latin typeface="Georgia"/>
                <a:ea typeface="ＭＳ Ｐゴシック"/>
              </a:rPr>
              <a:t>One example is called a </a:t>
            </a:r>
            <a:r>
              <a:rPr lang="en-US" altLang="ja-JP" sz="2800" b="1" i="1" u="sng" dirty="0">
                <a:solidFill>
                  <a:srgbClr val="FFFF00"/>
                </a:solidFill>
                <a:latin typeface="Georgia"/>
                <a:ea typeface="ＭＳ Ｐゴシック"/>
              </a:rPr>
              <a:t>summit</a:t>
            </a:r>
            <a:r>
              <a:rPr lang="en-US" altLang="ja-JP" sz="2800" dirty="0">
                <a:solidFill>
                  <a:srgbClr val="FFFF00"/>
                </a:solidFill>
                <a:latin typeface="Georgia"/>
                <a:ea typeface="ＭＳ Ｐゴシック"/>
              </a:rPr>
              <a:t> - </a:t>
            </a:r>
            <a:r>
              <a:rPr lang="en-US" altLang="ja-JP" sz="2800" dirty="0">
                <a:latin typeface="Georgia"/>
                <a:ea typeface="ＭＳ Ｐゴシック"/>
              </a:rPr>
              <a:t>a meeting between the leaders of two or more countries to discuss issues </a:t>
            </a:r>
            <a:endParaRPr lang="en-US" altLang="ja-JP" sz="2800" dirty="0">
              <a:latin typeface="Georgia" panose="02040502050405020303" pitchFamily="18" charset="0"/>
            </a:endParaRP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Georgia"/>
                <a:ea typeface="ＭＳ Ｐゴシック"/>
              </a:rPr>
              <a:t>President Franklin D. Roosevelt and British Prime Minister Winston Churchill had a </a:t>
            </a:r>
            <a:r>
              <a:rPr lang="en-US" altLang="en-US" sz="2000" b="1" i="1" u="sng" dirty="0">
                <a:solidFill>
                  <a:schemeClr val="tx2"/>
                </a:solidFill>
                <a:latin typeface="Georgia"/>
                <a:ea typeface="ＭＳ Ｐゴシック"/>
              </a:rPr>
              <a:t>secret</a:t>
            </a:r>
            <a:r>
              <a:rPr lang="en-US" altLang="en-US" sz="2000" dirty="0">
                <a:latin typeface="Georgia"/>
                <a:ea typeface="ＭＳ Ｐゴシック"/>
              </a:rPr>
              <a:t> </a:t>
            </a:r>
            <a:r>
              <a:rPr lang="en-US" altLang="en-US" sz="2000" b="1" i="1" u="sng" dirty="0">
                <a:solidFill>
                  <a:srgbClr val="FFFF00"/>
                </a:solidFill>
                <a:latin typeface="Georgia"/>
                <a:ea typeface="ＭＳ Ｐゴシック"/>
              </a:rPr>
              <a:t>summit</a:t>
            </a:r>
            <a:r>
              <a:rPr lang="en-US" altLang="en-US" sz="2000" dirty="0">
                <a:solidFill>
                  <a:srgbClr val="FFFF00"/>
                </a:solidFill>
                <a:latin typeface="Georgia"/>
                <a:ea typeface="ＭＳ Ｐゴシック"/>
              </a:rPr>
              <a:t> </a:t>
            </a:r>
            <a:r>
              <a:rPr lang="en-US" altLang="en-US" sz="2000" dirty="0">
                <a:latin typeface="Georgia"/>
                <a:ea typeface="ＭＳ Ｐゴシック"/>
              </a:rPr>
              <a:t>to discuss an alliance during World War II</a:t>
            </a:r>
          </a:p>
        </p:txBody>
      </p:sp>
      <p:pic>
        <p:nvPicPr>
          <p:cNvPr id="8196" name="Picture 2" descr="http://t2.gstatic.com/images?q=tbn:ANd9GcROPNYXE3bjbI5qzN6rj9YT5mnYle147MLWw0m1rXJTzdHAPpw:upload.wikimedia.org/wikipedia/commons/7/72/Churchill_and_Roosevelt_Yalta.jpg">
            <a:extLst>
              <a:ext uri="{FF2B5EF4-FFF2-40B4-BE49-F238E27FC236}">
                <a16:creationId xmlns:a16="http://schemas.microsoft.com/office/drawing/2014/main" id="{E09898FE-C57E-4131-9BCA-42CD79BCBE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828800"/>
            <a:ext cx="3278188" cy="3505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3A644EE-F910-421C-AA9B-55C328378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latin typeface="Georgia" panose="02040502050405020303" pitchFamily="18" charset="0"/>
                <a:ea typeface="MS PGothic" pitchFamily="34" charset="-128"/>
              </a:rPr>
              <a:t>Diplomacy and Alliances</a:t>
            </a:r>
          </a:p>
        </p:txBody>
      </p:sp>
      <p:sp>
        <p:nvSpPr>
          <p:cNvPr id="10243" name="Content Placeholder 7">
            <a:extLst>
              <a:ext uri="{FF2B5EF4-FFF2-40B4-BE49-F238E27FC236}">
                <a16:creationId xmlns:a16="http://schemas.microsoft.com/office/drawing/2014/main" id="{B66AEB13-EFCC-47EB-8B9E-2FB7FE587A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4613"/>
            <a:ext cx="7772400" cy="4114800"/>
          </a:xfrm>
        </p:spPr>
        <p:txBody>
          <a:bodyPr/>
          <a:lstStyle/>
          <a:p>
            <a:r>
              <a:rPr lang="en-US" altLang="en-US" sz="3100">
                <a:latin typeface="Georgia" panose="02040502050405020303" pitchFamily="18" charset="0"/>
              </a:rPr>
              <a:t>One of the main goals of U.S. foreign policy is to promote </a:t>
            </a:r>
            <a:r>
              <a:rPr lang="en-US" altLang="en-US" sz="3100" b="1" i="1" u="sng">
                <a:solidFill>
                  <a:srgbClr val="FFFF00"/>
                </a:solidFill>
                <a:latin typeface="Georgia" panose="02040502050405020303" pitchFamily="18" charset="0"/>
              </a:rPr>
              <a:t>national security. </a:t>
            </a:r>
            <a:r>
              <a:rPr lang="en-US" altLang="en-US" sz="3100">
                <a:latin typeface="Georgia" panose="02040502050405020303" pitchFamily="18" charset="0"/>
              </a:rPr>
              <a:t>The U.S. forms alliances for defense as a way to promote peace</a:t>
            </a:r>
            <a:r>
              <a:rPr lang="en-US" altLang="en-US">
                <a:latin typeface="Georgia" panose="02040502050405020303" pitchFamily="18" charset="0"/>
              </a:rPr>
              <a:t>. </a:t>
            </a:r>
          </a:p>
          <a:p>
            <a:endParaRPr lang="en-US" altLang="en-US">
              <a:latin typeface="Georgia" panose="02040502050405020303" pitchFamily="18" charset="0"/>
            </a:endParaRPr>
          </a:p>
          <a:p>
            <a:endParaRPr lang="en-US" altLang="en-US">
              <a:latin typeface="Georgia" panose="02040502050405020303" pitchFamily="18" charset="0"/>
            </a:endParaRPr>
          </a:p>
          <a:p>
            <a:endParaRPr lang="en-US" altLang="en-US">
              <a:latin typeface="Georgia" panose="02040502050405020303" pitchFamily="18" charset="0"/>
            </a:endParaRPr>
          </a:p>
          <a:p>
            <a:endParaRPr lang="en-US" altLang="en-US">
              <a:latin typeface="Georgia" panose="02040502050405020303" pitchFamily="18" charset="0"/>
            </a:endParaRPr>
          </a:p>
          <a:p>
            <a:r>
              <a:rPr lang="en-US" altLang="en-US">
                <a:latin typeface="Georgia" panose="02040502050405020303" pitchFamily="18" charset="0"/>
              </a:rPr>
              <a:t>International Organizations Tutorial</a:t>
            </a:r>
          </a:p>
          <a:p>
            <a:endParaRPr lang="en-US" altLang="en-US">
              <a:latin typeface="Georgia" panose="02040502050405020303" pitchFamily="18" charset="0"/>
            </a:endParaRPr>
          </a:p>
        </p:txBody>
      </p:sp>
      <p:pic>
        <p:nvPicPr>
          <p:cNvPr id="10244" name="Picture 1">
            <a:extLst>
              <a:ext uri="{FF2B5EF4-FFF2-40B4-BE49-F238E27FC236}">
                <a16:creationId xmlns:a16="http://schemas.microsoft.com/office/drawing/2014/main" id="{724682B1-6FE1-42D9-947A-0995B401D9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794000"/>
            <a:ext cx="2868613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1">
            <a:extLst>
              <a:ext uri="{FF2B5EF4-FFF2-40B4-BE49-F238E27FC236}">
                <a16:creationId xmlns:a16="http://schemas.microsoft.com/office/drawing/2014/main" id="{2C9AE27D-63FF-40BC-BBAC-FAAF22ABC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5000" y="6172200"/>
            <a:ext cx="4572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l"/>
              <a:defRPr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" panose="05000000000000000000" pitchFamily="2" charset="2"/>
              <a:buChar char="l"/>
              <a:defRPr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hlinkClick r:id="rId3"/>
              </a:rPr>
              <a:t>http://www.floridastudents.org/BenchmarksList/PreviewStandard?benchmarkLists=3218&amp;subjectAreaId=32&amp;gradeLevelGroupId=6&amp;CourseID=13312#6|6|13312|3218</a:t>
            </a:r>
            <a:endParaRPr lang="en-US" altLang="en-US" sz="100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89F6CEB-B10E-492F-A4B3-88AA348BF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 anchor="t">
            <a:normAutofit/>
          </a:bodyPr>
          <a:lstStyle/>
          <a:p>
            <a:pPr>
              <a:defRPr/>
            </a:pPr>
            <a:r>
              <a:rPr lang="en-US" b="1" dirty="0">
                <a:effectLst/>
                <a:latin typeface="Georgia" panose="02040502050405020303" pitchFamily="18" charset="0"/>
                <a:ea typeface="+mj-ea"/>
              </a:rPr>
              <a:t>Diplomacy and Alliances</a:t>
            </a:r>
          </a:p>
        </p:txBody>
      </p:sp>
      <p:sp>
        <p:nvSpPr>
          <p:cNvPr id="10243" name="Content Placeholder 4">
            <a:extLst>
              <a:ext uri="{FF2B5EF4-FFF2-40B4-BE49-F238E27FC236}">
                <a16:creationId xmlns:a16="http://schemas.microsoft.com/office/drawing/2014/main" id="{95898574-F911-4E9C-8B20-7DC8AFB63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88" y="784225"/>
            <a:ext cx="8867775" cy="4525963"/>
          </a:xfrm>
        </p:spPr>
        <p:txBody>
          <a:bodyPr/>
          <a:lstStyle/>
          <a:p>
            <a:pPr lvl="1">
              <a:defRPr/>
            </a:pPr>
            <a:r>
              <a:rPr lang="en-US" altLang="en-US" sz="2400" dirty="0">
                <a:latin typeface="Georgia" panose="02040502050405020303" pitchFamily="18" charset="0"/>
              </a:rPr>
              <a:t>In 1948, the U.S. and most countries in Latin America formed the </a:t>
            </a:r>
            <a:r>
              <a:rPr lang="en-US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Organization of American States (OAS).</a:t>
            </a:r>
            <a:r>
              <a:rPr lang="en-US" altLang="en-US" sz="2400" b="1" dirty="0">
                <a:solidFill>
                  <a:srgbClr val="FFC000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400" dirty="0">
                <a:latin typeface="Georgia" panose="02040502050405020303" pitchFamily="18" charset="0"/>
              </a:rPr>
              <a:t>The goal of OAS is </a:t>
            </a:r>
            <a:r>
              <a:rPr lang="en-US" altLang="en-US" sz="2400" b="1" i="1" u="sng" dirty="0">
                <a:solidFill>
                  <a:srgbClr val="FFFF00"/>
                </a:solidFill>
                <a:latin typeface="Georgia" panose="02040502050405020303" pitchFamily="18" charset="0"/>
              </a:rPr>
              <a:t>mutual defense</a:t>
            </a:r>
            <a:r>
              <a:rPr lang="en-US" altLang="en-US" sz="2400" b="1" i="1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400" dirty="0">
                <a:latin typeface="Georgia" panose="02040502050405020303" pitchFamily="18" charset="0"/>
              </a:rPr>
              <a:t>and the peaceful settlement disputes among member countries. </a:t>
            </a:r>
          </a:p>
          <a:p>
            <a:pPr lvl="1">
              <a:defRPr/>
            </a:pPr>
            <a:r>
              <a:rPr lang="en-US" alt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NATO (North Atlantic Treaty Organization</a:t>
            </a:r>
            <a:r>
              <a:rPr lang="en-US" altLang="en-US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Georgia" panose="02040502050405020303" pitchFamily="18" charset="0"/>
              </a:rPr>
              <a:t>) </a:t>
            </a:r>
            <a:r>
              <a:rPr lang="en-US" altLang="en-US" sz="2400" dirty="0">
                <a:latin typeface="Georgia" panose="02040502050405020303" pitchFamily="18" charset="0"/>
              </a:rPr>
              <a:t>is perhaps the most important </a:t>
            </a:r>
            <a:r>
              <a:rPr lang="en-US" altLang="en-US" sz="2400" b="1" i="1" u="sng" dirty="0">
                <a:solidFill>
                  <a:srgbClr val="FFFF00"/>
                </a:solidFill>
                <a:latin typeface="Georgia" panose="02040502050405020303" pitchFamily="18" charset="0"/>
              </a:rPr>
              <a:t>security alliance </a:t>
            </a:r>
            <a:r>
              <a:rPr lang="en-US" altLang="en-US" sz="2400" dirty="0">
                <a:latin typeface="Georgia" panose="02040502050405020303" pitchFamily="18" charset="0"/>
              </a:rPr>
              <a:t>formed by the U.S. and its allies. In 1949, they wanted to establish a united front against aggression by the Soviet Union and its communist allies. Now countries aid the organization in military expenses and </a:t>
            </a:r>
            <a:r>
              <a:rPr lang="en-US" altLang="en-US" sz="2400" b="1" i="1" u="sng" dirty="0">
                <a:solidFill>
                  <a:srgbClr val="FFFF00"/>
                </a:solidFill>
                <a:latin typeface="Georgia" panose="02040502050405020303" pitchFamily="18" charset="0"/>
              </a:rPr>
              <a:t>peacekeeping</a:t>
            </a:r>
            <a:r>
              <a:rPr lang="en-US" altLang="en-US" sz="2400" b="1" i="1" dirty="0">
                <a:solidFill>
                  <a:srgbClr val="FFFF00"/>
                </a:solidFill>
                <a:latin typeface="Georgia" panose="02040502050405020303" pitchFamily="18" charset="0"/>
              </a:rPr>
              <a:t> </a:t>
            </a:r>
            <a:r>
              <a:rPr lang="en-US" altLang="en-US" sz="2400" dirty="0">
                <a:latin typeface="Georgia" panose="02040502050405020303" pitchFamily="18" charset="0"/>
              </a:rPr>
              <a:t>operations </a:t>
            </a:r>
          </a:p>
          <a:p>
            <a:pPr lvl="2">
              <a:defRPr/>
            </a:pPr>
            <a:r>
              <a:rPr lang="en-US" u="sng">
                <a:hlinkClick r:id="rId2"/>
              </a:rPr>
              <a:t>https://www.youtube.com/watch?v=JGc3v56_ZZY</a:t>
            </a:r>
            <a:r>
              <a:rPr lang="en-US" altLang="en-US" sz="2000">
                <a:latin typeface="Georgia" panose="02040502050405020303" pitchFamily="18" charset="0"/>
              </a:rPr>
              <a:t> </a:t>
            </a:r>
            <a:endParaRPr lang="en-US" altLang="en-US" sz="2000" dirty="0">
              <a:latin typeface="Georgia" panose="02040502050405020303" pitchFamily="18" charset="0"/>
            </a:endParaRPr>
          </a:p>
          <a:p>
            <a:pPr lvl="1">
              <a:defRPr/>
            </a:pPr>
            <a:endParaRPr lang="en-US" altLang="en-US" sz="2400" i="1" dirty="0">
              <a:solidFill>
                <a:srgbClr val="FF0000"/>
              </a:solidFill>
              <a:latin typeface="Georgia" panose="02040502050405020303" pitchFamily="18" charset="0"/>
            </a:endParaRPr>
          </a:p>
          <a:p>
            <a:pPr marL="457200" lvl="1" indent="0">
              <a:buFontTx/>
              <a:buNone/>
              <a:defRPr/>
            </a:pPr>
            <a:r>
              <a:rPr lang="en-US" altLang="en-US" sz="2400" i="1" dirty="0">
                <a:solidFill>
                  <a:srgbClr val="FF0000"/>
                </a:solidFill>
                <a:latin typeface="Georgia" panose="02040502050405020303" pitchFamily="18" charset="0"/>
              </a:rPr>
              <a:t>What is the purpose of organizations like this? </a:t>
            </a:r>
          </a:p>
          <a:p>
            <a:pPr marL="457200" lvl="1" indent="0">
              <a:buFontTx/>
              <a:buNone/>
              <a:defRPr/>
            </a:pPr>
            <a:r>
              <a:rPr lang="en-US" altLang="en-US" sz="2400" i="1" dirty="0">
                <a:solidFill>
                  <a:srgbClr val="FF0000"/>
                </a:solidFill>
                <a:latin typeface="Georgia" panose="02040502050405020303" pitchFamily="18" charset="0"/>
              </a:rPr>
              <a:t>(Regional cooperation)</a:t>
            </a:r>
          </a:p>
        </p:txBody>
      </p:sp>
      <p:pic>
        <p:nvPicPr>
          <p:cNvPr id="11268" name="Picture 2" descr="http://t2.gstatic.com/images?q=tbn:ANd9GcRaTzepZ5Yj1yyYsnNHv5mOPTLpXTvNyVG4OIDKIp5HxeUw9xij:www.ait.army.mil/images/NATO_cropped.jpg">
            <a:extLst>
              <a:ext uri="{FF2B5EF4-FFF2-40B4-BE49-F238E27FC236}">
                <a16:creationId xmlns:a16="http://schemas.microsoft.com/office/drawing/2014/main" id="{D16FA0F5-6171-420B-B7D8-DFA9D8A4A5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0638" y="4800600"/>
            <a:ext cx="1254125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A27B47-9E56-454D-89AF-372C8BCF0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latin typeface="Georgia" panose="02040502050405020303" pitchFamily="18" charset="0"/>
                <a:ea typeface="MS PGothic" pitchFamily="34" charset="-128"/>
              </a:rPr>
              <a:t>Forms of Foreign Aid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A077122-47B5-4E95-9FD5-E6B8046FD9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4419600" cy="5105400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1" i="1" u="sng" dirty="0">
                <a:solidFill>
                  <a:srgbClr val="FFFF00"/>
                </a:solidFill>
                <a:latin typeface="Georgia" panose="02040502050405020303" pitchFamily="18" charset="0"/>
                <a:ea typeface="+mn-ea"/>
              </a:rPr>
              <a:t>Foreign aid </a:t>
            </a:r>
            <a:r>
              <a:rPr lang="en-US" dirty="0">
                <a:latin typeface="Georgia" panose="02040502050405020303" pitchFamily="18" charset="0"/>
                <a:ea typeface="+mn-ea"/>
              </a:rPr>
              <a:t>is any government program that provides economic or military assistance to another country. This is used as a diplomatic aid.</a:t>
            </a:r>
          </a:p>
          <a:p>
            <a:pPr>
              <a:defRPr/>
            </a:pPr>
            <a:endParaRPr lang="en-US" dirty="0">
              <a:latin typeface="Georgia" panose="02040502050405020303" pitchFamily="18" charset="0"/>
              <a:ea typeface="+mn-ea"/>
            </a:endParaRPr>
          </a:p>
          <a:p>
            <a:pPr>
              <a:defRPr/>
            </a:pPr>
            <a:r>
              <a:rPr lang="en-US" dirty="0">
                <a:latin typeface="Georgia" panose="02040502050405020303" pitchFamily="18" charset="0"/>
                <a:ea typeface="+mn-ea"/>
              </a:rPr>
              <a:t>Many international organizations and individual countries provide foreign aid.</a:t>
            </a:r>
          </a:p>
          <a:p>
            <a:pPr lvl="1">
              <a:defRPr/>
            </a:pPr>
            <a:r>
              <a:rPr lang="en-US" dirty="0">
                <a:latin typeface="Georgia" panose="02040502050405020303" pitchFamily="18" charset="0"/>
                <a:ea typeface="+mn-ea"/>
              </a:rPr>
              <a:t>The U.S. first gave large amounts of foreign aid during and after </a:t>
            </a:r>
            <a:r>
              <a:rPr lang="en-US" b="1" i="1" u="sng" dirty="0">
                <a:solidFill>
                  <a:srgbClr val="FFFF00"/>
                </a:solidFill>
                <a:latin typeface="Georgia" panose="02040502050405020303" pitchFamily="18" charset="0"/>
                <a:ea typeface="+mn-ea"/>
              </a:rPr>
              <a:t>World War II.</a:t>
            </a:r>
            <a:endParaRPr lang="en-US" b="1" i="1" dirty="0">
              <a:solidFill>
                <a:srgbClr val="FFFF00"/>
              </a:solidFill>
              <a:latin typeface="Georgia" panose="02040502050405020303" pitchFamily="18" charset="0"/>
              <a:ea typeface="+mn-ea"/>
            </a:endParaRPr>
          </a:p>
          <a:p>
            <a:pPr>
              <a:defRPr/>
            </a:pPr>
            <a:endParaRPr lang="en-US" u="sng" dirty="0">
              <a:ea typeface="+mn-ea"/>
            </a:endParaRPr>
          </a:p>
        </p:txBody>
      </p:sp>
      <p:pic>
        <p:nvPicPr>
          <p:cNvPr id="11268" name="Picture 2" descr="http://t0.gstatic.com/images?q=tbn:ANd9GcTDUd3MAq33rBgh3gxnoXYyjsUsmg10Vp1akQowfFL_j7v53IBbVQ:us.123rf.com/400wm/400/400/leodikan/leodikan1107/leodikan110700102/9944400-background-of-the-money-the-background-of-u-s-dollars-globe-in-u-s-dollars-global-economy.jpg">
            <a:extLst>
              <a:ext uri="{FF2B5EF4-FFF2-40B4-BE49-F238E27FC236}">
                <a16:creationId xmlns:a16="http://schemas.microsoft.com/office/drawing/2014/main" id="{9163A0AE-CEB2-45CD-9FE4-6AD438B461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62200"/>
            <a:ext cx="3678238" cy="2743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oaring">
  <a:themeElements>
    <a:clrScheme name="Soar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FFFF"/>
      </a:accent1>
      <a:accent2>
        <a:srgbClr val="3366FF"/>
      </a:accent2>
      <a:accent3>
        <a:srgbClr val="AAAAFF"/>
      </a:accent3>
      <a:accent4>
        <a:srgbClr val="DADADA"/>
      </a:accent4>
      <a:accent5>
        <a:srgbClr val="AAFFFF"/>
      </a:accent5>
      <a:accent6>
        <a:srgbClr val="2D5CE7"/>
      </a:accent6>
      <a:hlink>
        <a:srgbClr val="FF0033"/>
      </a:hlink>
      <a:folHlink>
        <a:srgbClr val="FFFF00"/>
      </a:folHlink>
    </a:clrScheme>
    <a:fontScheme name="Soar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oar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ar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ar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Designs\Soaring.pot</Template>
  <TotalTime>1728</TotalTime>
  <Words>691</Words>
  <Application>Microsoft Office PowerPoint</Application>
  <PresentationFormat>On-screen Show (4:3)</PresentationFormat>
  <Paragraphs>86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ＭＳ Ｐゴシック</vt:lpstr>
      <vt:lpstr>ＭＳ Ｐゴシック</vt:lpstr>
      <vt:lpstr>Arial</vt:lpstr>
      <vt:lpstr>Georgia</vt:lpstr>
      <vt:lpstr>Times New Roman</vt:lpstr>
      <vt:lpstr>Wingdings</vt:lpstr>
      <vt:lpstr>Soaring</vt:lpstr>
      <vt:lpstr>Review FP Lesson 1</vt:lpstr>
      <vt:lpstr>FP Lesson 2 – “Working for Peace”</vt:lpstr>
      <vt:lpstr>Diplomacy and Alliances</vt:lpstr>
      <vt:lpstr>Diplomacy and Alliances</vt:lpstr>
      <vt:lpstr>Diplomacy and Alliances </vt:lpstr>
      <vt:lpstr>Diplomacy and Alliances</vt:lpstr>
      <vt:lpstr>Diplomacy and Alliances</vt:lpstr>
      <vt:lpstr>Diplomacy and Alliances</vt:lpstr>
      <vt:lpstr>Forms of Foreign Aid</vt:lpstr>
      <vt:lpstr>Forms of Foreign Aid</vt:lpstr>
      <vt:lpstr>Major International Organizations</vt:lpstr>
      <vt:lpstr>Major International Organizations</vt:lpstr>
      <vt:lpstr>Foreign Policy and Foreign Trade</vt:lpstr>
      <vt:lpstr>Organizations that Impact Foreign Trade</vt:lpstr>
      <vt:lpstr>Talk to your shoulder partner!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Two, Section One</dc:title>
  <dc:creator>Dilmore, Robyn</dc:creator>
  <cp:lastModifiedBy>LaCoste, Katie</cp:lastModifiedBy>
  <cp:revision>97</cp:revision>
  <dcterms:created xsi:type="dcterms:W3CDTF">2008-09-28T21:24:07Z</dcterms:created>
  <dcterms:modified xsi:type="dcterms:W3CDTF">2020-04-16T15:50:58Z</dcterms:modified>
</cp:coreProperties>
</file>