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4"/>
  </p:sldMasterIdLst>
  <p:handoutMasterIdLst>
    <p:handoutMasterId r:id="rId13"/>
  </p:handoutMasterIdLst>
  <p:sldIdLst>
    <p:sldId id="307" r:id="rId5"/>
    <p:sldId id="260" r:id="rId6"/>
    <p:sldId id="263" r:id="rId7"/>
    <p:sldId id="305" r:id="rId8"/>
    <p:sldId id="275" r:id="rId9"/>
    <p:sldId id="276" r:id="rId10"/>
    <p:sldId id="302" r:id="rId11"/>
    <p:sldId id="279" r:id="rId12"/>
  </p:sldIdLst>
  <p:sldSz cx="9144000" cy="6858000" type="screen4x3"/>
  <p:notesSz cx="6954838" cy="93091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763" cy="467072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9466" y="0"/>
            <a:ext cx="3013763" cy="467072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r">
              <a:defRPr sz="1200"/>
            </a:lvl1pPr>
          </a:lstStyle>
          <a:p>
            <a:fld id="{71CA4D2C-583C-4134-B731-6AF639E16FF5}" type="datetimeFigureOut">
              <a:rPr lang="en-US" smtClean="0"/>
              <a:t>9/4/2019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13763" cy="467071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9466" y="8842030"/>
            <a:ext cx="3013763" cy="467071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r">
              <a:defRPr sz="1200"/>
            </a:lvl1pPr>
          </a:lstStyle>
          <a:p>
            <a:fld id="{8E375369-65CE-47D8-9F22-54B7EC3D5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8727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A71876-8828-49F5-9189-1ACA788D2B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E34D2B-779D-45A6-805C-4F7C8095F8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5FCFD0-5462-4D00-8637-17F37DDE2A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B57B60-F798-4F09-B16E-A4F435A068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E62FEA-4059-46C4-9409-C1A3588EC3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79244A-584F-43C2-A068-BFAA22B0B1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02C75D-49BB-406E-A51B-E9482A9562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BD9456-3DA6-4C14-AD1F-86EF72757D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17A85C-20D7-4A24-B1E1-025E616533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855C28-A229-4C04-83AD-F3C6B4EF57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2B87F4-90AB-4B99-B859-FB3F12FECA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2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1588"/>
            <a:ext cx="9132888" cy="6845300"/>
            <a:chOff x="0" y="1"/>
            <a:chExt cx="5753" cy="4312"/>
          </a:xfrm>
        </p:grpSpPr>
        <p:sp>
          <p:nvSpPr>
            <p:cNvPr id="3075" name="Freeform 3"/>
            <p:cNvSpPr>
              <a:spLocks/>
            </p:cNvSpPr>
            <p:nvPr/>
          </p:nvSpPr>
          <p:spPr bwMode="auto">
            <a:xfrm>
              <a:off x="3394" y="999"/>
              <a:ext cx="2359" cy="3314"/>
            </a:xfrm>
            <a:custGeom>
              <a:avLst/>
              <a:gdLst/>
              <a:ahLst/>
              <a:cxnLst>
                <a:cxn ang="0">
                  <a:pos x="1905" y="3312"/>
                </a:cxn>
                <a:cxn ang="0">
                  <a:pos x="2358" y="3313"/>
                </a:cxn>
                <a:cxn ang="0">
                  <a:pos x="2358" y="1437"/>
                </a:cxn>
                <a:cxn ang="0">
                  <a:pos x="0" y="0"/>
                </a:cxn>
                <a:cxn ang="0">
                  <a:pos x="201" y="150"/>
                </a:cxn>
                <a:cxn ang="0">
                  <a:pos x="366" y="279"/>
                </a:cxn>
                <a:cxn ang="0">
                  <a:pos x="552" y="441"/>
                </a:cxn>
                <a:cxn ang="0">
                  <a:pos x="732" y="612"/>
                </a:cxn>
                <a:cxn ang="0">
                  <a:pos x="996" y="903"/>
                </a:cxn>
                <a:cxn ang="0">
                  <a:pos x="1230" y="1212"/>
                </a:cxn>
                <a:cxn ang="0">
                  <a:pos x="1400" y="1482"/>
                </a:cxn>
                <a:cxn ang="0">
                  <a:pos x="1548" y="1761"/>
                </a:cxn>
                <a:cxn ang="0">
                  <a:pos x="1665" y="2040"/>
                </a:cxn>
                <a:cxn ang="0">
                  <a:pos x="1751" y="2295"/>
                </a:cxn>
                <a:cxn ang="0">
                  <a:pos x="1809" y="2511"/>
                </a:cxn>
                <a:cxn ang="0">
                  <a:pos x="1863" y="2778"/>
                </a:cxn>
                <a:cxn ang="0">
                  <a:pos x="1890" y="3012"/>
                </a:cxn>
                <a:cxn ang="0">
                  <a:pos x="1905" y="3312"/>
                </a:cxn>
              </a:cxnLst>
              <a:rect l="0" t="0" r="r" b="b"/>
              <a:pathLst>
                <a:path w="2359" h="3314">
                  <a:moveTo>
                    <a:pt x="1905" y="3312"/>
                  </a:moveTo>
                  <a:lnTo>
                    <a:pt x="2358" y="3313"/>
                  </a:lnTo>
                  <a:lnTo>
                    <a:pt x="2358" y="1437"/>
                  </a:lnTo>
                  <a:lnTo>
                    <a:pt x="0" y="0"/>
                  </a:lnTo>
                  <a:lnTo>
                    <a:pt x="201" y="150"/>
                  </a:lnTo>
                  <a:lnTo>
                    <a:pt x="366" y="279"/>
                  </a:lnTo>
                  <a:lnTo>
                    <a:pt x="552" y="441"/>
                  </a:lnTo>
                  <a:lnTo>
                    <a:pt x="732" y="612"/>
                  </a:lnTo>
                  <a:lnTo>
                    <a:pt x="996" y="903"/>
                  </a:lnTo>
                  <a:lnTo>
                    <a:pt x="1230" y="1212"/>
                  </a:lnTo>
                  <a:lnTo>
                    <a:pt x="1400" y="1482"/>
                  </a:lnTo>
                  <a:lnTo>
                    <a:pt x="1548" y="1761"/>
                  </a:lnTo>
                  <a:lnTo>
                    <a:pt x="1665" y="2040"/>
                  </a:lnTo>
                  <a:lnTo>
                    <a:pt x="1751" y="2295"/>
                  </a:lnTo>
                  <a:lnTo>
                    <a:pt x="1809" y="2511"/>
                  </a:lnTo>
                  <a:lnTo>
                    <a:pt x="1863" y="2778"/>
                  </a:lnTo>
                  <a:lnTo>
                    <a:pt x="1890" y="3012"/>
                  </a:lnTo>
                  <a:lnTo>
                    <a:pt x="1905" y="3312"/>
                  </a:lnTo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1033" name="Arc 4"/>
            <p:cNvSpPr>
              <a:spLocks/>
            </p:cNvSpPr>
            <p:nvPr/>
          </p:nvSpPr>
          <p:spPr bwMode="auto">
            <a:xfrm>
              <a:off x="0" y="1"/>
              <a:ext cx="5298" cy="4312"/>
            </a:xfrm>
            <a:custGeom>
              <a:avLst/>
              <a:gdLst>
                <a:gd name="T0" fmla="*/ 0 w 21600"/>
                <a:gd name="T1" fmla="*/ 0 h 21600"/>
                <a:gd name="T2" fmla="*/ 1299 w 21600"/>
                <a:gd name="T3" fmla="*/ 861 h 21600"/>
                <a:gd name="T4" fmla="*/ 0 w 21600"/>
                <a:gd name="T5" fmla="*/ 861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-128"/>
              </a:endParaRPr>
            </a:p>
          </p:txBody>
        </p:sp>
      </p:grpSp>
      <p:sp>
        <p:nvSpPr>
          <p:cNvPr id="3077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ea typeface="ＭＳ Ｐゴシック" charset="-128"/>
              </a:defRPr>
            </a:lvl1pPr>
          </a:lstStyle>
          <a:p>
            <a:pPr>
              <a:defRPr/>
            </a:pPr>
            <a:fld id="{5E29254F-F113-45D7-91C4-31674179E0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1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charset="-128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-128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0000"/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itchFamily="2" charset="2"/>
        <a:buChar char="l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enteroncongress.org/one-vote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i="1" dirty="0" smtClean="0">
                <a:latin typeface="Times New Roman" pitchFamily="18" charset="0"/>
              </a:rPr>
              <a:t> </a:t>
            </a:r>
            <a:r>
              <a:rPr lang="en-US" altLang="en-US" b="1" i="1" dirty="0" smtClean="0">
                <a:latin typeface="Times New Roman" pitchFamily="18" charset="0"/>
              </a:rPr>
              <a:t>“</a:t>
            </a:r>
            <a:r>
              <a:rPr lang="en-US" b="1" i="1" dirty="0" smtClean="0">
                <a:latin typeface="Times New Roman" pitchFamily="18" charset="0"/>
              </a:rPr>
              <a:t>Who Can Vote?</a:t>
            </a:r>
            <a:r>
              <a:rPr lang="en-US" altLang="en-US" b="1" i="1" dirty="0" smtClean="0">
                <a:latin typeface="Times New Roman" pitchFamily="18" charset="0"/>
              </a:rPr>
              <a:t>”</a:t>
            </a:r>
            <a:endParaRPr lang="en-US" b="1" i="1" dirty="0" smtClean="0">
              <a:latin typeface="Times New Roman" pitchFamily="18" charset="0"/>
            </a:endParaRPr>
          </a:p>
        </p:txBody>
      </p:sp>
      <p:pic>
        <p:nvPicPr>
          <p:cNvPr id="2051" name="Picture 3" descr="http://www.cpdulles.com/img/h_governmen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828800"/>
            <a:ext cx="6781800" cy="454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81406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b="1" i="1" dirty="0" smtClean="0">
                <a:effectLst/>
                <a:latin typeface="Times New Roman" pitchFamily="18" charset="0"/>
                <a:ea typeface="ＭＳ Ｐゴシック" pitchFamily="34" charset="-128"/>
              </a:rPr>
              <a:t>The Importance of Voting </a:t>
            </a:r>
          </a:p>
        </p:txBody>
      </p:sp>
      <p:sp>
        <p:nvSpPr>
          <p:cNvPr id="3075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300789" y="1760621"/>
            <a:ext cx="4267200" cy="4419600"/>
          </a:xfrm>
        </p:spPr>
        <p:txBody>
          <a:bodyPr/>
          <a:lstStyle/>
          <a:p>
            <a:r>
              <a:rPr lang="en-US" sz="2800" dirty="0" smtClean="0">
                <a:ea typeface="ＭＳ Ｐゴシック" pitchFamily="34" charset="-128"/>
              </a:rPr>
              <a:t>Voting is a major civic </a:t>
            </a:r>
            <a:r>
              <a:rPr lang="en-US" sz="2800" b="1" i="1" u="sng" dirty="0" smtClean="0">
                <a:solidFill>
                  <a:srgbClr val="FFFF00"/>
                </a:solidFill>
                <a:ea typeface="ＭＳ Ｐゴシック" pitchFamily="34" charset="-128"/>
              </a:rPr>
              <a:t>responsibility</a:t>
            </a:r>
            <a:r>
              <a:rPr lang="en-US" sz="2800" dirty="0" smtClean="0">
                <a:ea typeface="ＭＳ Ｐゴシック" pitchFamily="34" charset="-128"/>
              </a:rPr>
              <a:t>.</a:t>
            </a:r>
          </a:p>
          <a:p>
            <a:pPr>
              <a:buFont typeface="Wingdings" charset="0"/>
              <a:buChar char="l"/>
              <a:defRPr/>
            </a:pPr>
            <a:r>
              <a:rPr lang="en-US" sz="2800" dirty="0" smtClean="0">
                <a:ea typeface="ＭＳ Ｐゴシック" charset="0"/>
              </a:rPr>
              <a:t>Voting allows citizens to :</a:t>
            </a:r>
          </a:p>
          <a:p>
            <a:pPr lvl="1">
              <a:buFont typeface="Wingdings" charset="0"/>
              <a:buChar char="l"/>
              <a:defRPr/>
            </a:pPr>
            <a:r>
              <a:rPr lang="en-US" sz="2400" dirty="0" smtClean="0">
                <a:ea typeface="ＭＳ Ｐゴシック" charset="0"/>
              </a:rPr>
              <a:t>Choose their government </a:t>
            </a:r>
            <a:r>
              <a:rPr lang="en-US" sz="2400" b="1" i="1" u="sng" dirty="0">
                <a:solidFill>
                  <a:srgbClr val="FFFF00"/>
                </a:solidFill>
                <a:ea typeface="ＭＳ Ｐゴシック" charset="0"/>
              </a:rPr>
              <a:t>leaders</a:t>
            </a:r>
          </a:p>
          <a:p>
            <a:pPr lvl="1">
              <a:buFont typeface="Wingdings" charset="0"/>
              <a:buChar char="l"/>
              <a:defRPr/>
            </a:pPr>
            <a:r>
              <a:rPr lang="en-US" sz="2400" dirty="0">
                <a:ea typeface="ＭＳ Ｐゴシック" charset="0"/>
              </a:rPr>
              <a:t>Voice </a:t>
            </a:r>
            <a:r>
              <a:rPr lang="en-US" sz="2400" dirty="0" smtClean="0">
                <a:ea typeface="ＭＳ Ｐゴシック" charset="0"/>
              </a:rPr>
              <a:t>their </a:t>
            </a:r>
            <a:r>
              <a:rPr lang="en-US" sz="2400" b="1" i="1" u="sng" dirty="0">
                <a:solidFill>
                  <a:srgbClr val="FFFF00"/>
                </a:solidFill>
                <a:ea typeface="ＭＳ Ｐゴシック" charset="0"/>
              </a:rPr>
              <a:t>opinions</a:t>
            </a:r>
            <a:r>
              <a:rPr lang="en-US" sz="2400" dirty="0">
                <a:ea typeface="ＭＳ Ｐゴシック" charset="0"/>
              </a:rPr>
              <a:t> on past performances of public officials</a:t>
            </a:r>
          </a:p>
          <a:p>
            <a:pPr lvl="1">
              <a:buFont typeface="Wingdings" charset="0"/>
              <a:buChar char="l"/>
              <a:defRPr/>
            </a:pPr>
            <a:r>
              <a:rPr lang="en-US" sz="2400" dirty="0">
                <a:ea typeface="ＭＳ Ｐゴシック" charset="0"/>
              </a:rPr>
              <a:t>Express </a:t>
            </a:r>
            <a:r>
              <a:rPr lang="en-US" sz="2400" dirty="0" smtClean="0">
                <a:ea typeface="ＭＳ Ｐゴシック" charset="0"/>
              </a:rPr>
              <a:t>their </a:t>
            </a:r>
            <a:r>
              <a:rPr lang="en-US" sz="2400" dirty="0">
                <a:ea typeface="ＭＳ Ｐゴシック" charset="0"/>
              </a:rPr>
              <a:t>opinion on public </a:t>
            </a:r>
            <a:r>
              <a:rPr lang="en-US" sz="2400" b="1" i="1" u="sng" dirty="0" smtClean="0">
                <a:solidFill>
                  <a:srgbClr val="FFFF00"/>
                </a:solidFill>
                <a:ea typeface="ＭＳ Ｐゴシック" charset="0"/>
              </a:rPr>
              <a:t>issues</a:t>
            </a:r>
            <a:endParaRPr lang="en-US" sz="2400" b="1" i="1" u="sng" dirty="0">
              <a:solidFill>
                <a:srgbClr val="FFFF00"/>
              </a:solidFill>
              <a:ea typeface="ＭＳ Ｐゴシック" charset="0"/>
            </a:endParaRPr>
          </a:p>
          <a:p>
            <a:endParaRPr lang="en-US" sz="2800" dirty="0" smtClean="0">
              <a:ea typeface="ＭＳ Ｐゴシック" pitchFamily="34" charset="-128"/>
            </a:endParaRPr>
          </a:p>
        </p:txBody>
      </p:sp>
      <p:pic>
        <p:nvPicPr>
          <p:cNvPr id="5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0916" y="1752600"/>
            <a:ext cx="3910013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4567989" y="5001126"/>
            <a:ext cx="457601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http://www.centeroncongress.org/one-vote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b="1" i="1" dirty="0" smtClean="0">
                <a:effectLst/>
                <a:latin typeface="Times New Roman" pitchFamily="18" charset="0"/>
                <a:ea typeface="ＭＳ Ｐゴシック" pitchFamily="34" charset="-128"/>
              </a:rPr>
              <a:t>Voter Registration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600200"/>
            <a:ext cx="4953000" cy="4343400"/>
          </a:xfrm>
        </p:spPr>
        <p:txBody>
          <a:bodyPr/>
          <a:lstStyle/>
          <a:p>
            <a:pPr marL="533400" indent="-533400">
              <a:lnSpc>
                <a:spcPct val="90000"/>
              </a:lnSpc>
            </a:pPr>
            <a:endParaRPr lang="en-US" sz="2400" dirty="0" smtClean="0">
              <a:ea typeface="ＭＳ Ｐゴシック" pitchFamily="34" charset="-128"/>
            </a:endParaRPr>
          </a:p>
          <a:p>
            <a:pPr marL="533400" indent="-533400">
              <a:lnSpc>
                <a:spcPct val="90000"/>
              </a:lnSpc>
            </a:pPr>
            <a:r>
              <a:rPr lang="en-US" sz="2800" dirty="0" smtClean="0">
                <a:ea typeface="ＭＳ Ｐゴシック" pitchFamily="34" charset="-128"/>
              </a:rPr>
              <a:t>You must </a:t>
            </a:r>
            <a:r>
              <a:rPr lang="en-US" sz="2800" b="1" i="1" u="sng" dirty="0" smtClean="0">
                <a:solidFill>
                  <a:srgbClr val="FFFF00"/>
                </a:solidFill>
                <a:ea typeface="ＭＳ Ｐゴシック" pitchFamily="34" charset="-128"/>
              </a:rPr>
              <a:t>register</a:t>
            </a:r>
            <a:r>
              <a:rPr lang="en-US" sz="2800" dirty="0" smtClean="0">
                <a:solidFill>
                  <a:srgbClr val="FFFF00"/>
                </a:solidFill>
                <a:ea typeface="ＭＳ Ｐゴシック" pitchFamily="34" charset="-128"/>
              </a:rPr>
              <a:t> </a:t>
            </a:r>
            <a:r>
              <a:rPr lang="en-US" sz="2800" dirty="0" smtClean="0">
                <a:ea typeface="ＭＳ Ｐゴシック" pitchFamily="34" charset="-128"/>
              </a:rPr>
              <a:t>to vote before you can take part in an election in most states.</a:t>
            </a:r>
          </a:p>
          <a:p>
            <a:pPr marL="933450" lvl="1" indent="-533400">
              <a:lnSpc>
                <a:spcPct val="90000"/>
              </a:lnSpc>
            </a:pPr>
            <a:r>
              <a:rPr lang="en-US" sz="2400" b="1" i="1" dirty="0" smtClean="0">
                <a:ea typeface="ＭＳ Ｐゴシック" pitchFamily="34" charset="-128"/>
              </a:rPr>
              <a:t>Exception:  </a:t>
            </a:r>
            <a:r>
              <a:rPr lang="en-US" sz="2400" dirty="0" smtClean="0">
                <a:ea typeface="ＭＳ Ｐゴシック" pitchFamily="34" charset="-128"/>
              </a:rPr>
              <a:t>North Dakota</a:t>
            </a:r>
          </a:p>
          <a:p>
            <a:pPr marL="533400" indent="-533400">
              <a:lnSpc>
                <a:spcPct val="90000"/>
              </a:lnSpc>
            </a:pPr>
            <a:r>
              <a:rPr lang="en-US" sz="2800" dirty="0" smtClean="0">
                <a:ea typeface="ＭＳ Ｐゴシック" pitchFamily="34" charset="-128"/>
              </a:rPr>
              <a:t>Registration applications may vary from state to state</a:t>
            </a:r>
          </a:p>
        </p:txBody>
      </p:sp>
      <p:pic>
        <p:nvPicPr>
          <p:cNvPr id="6148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91200" y="2286000"/>
            <a:ext cx="28575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b="1" i="1" smtClean="0">
                <a:effectLst/>
                <a:latin typeface="Times New Roman" pitchFamily="18" charset="0"/>
                <a:ea typeface="ＭＳ Ｐゴシック" pitchFamily="34" charset="-128"/>
              </a:rPr>
              <a:t>Voter Registration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495927"/>
            <a:ext cx="6144126" cy="4800600"/>
          </a:xfrm>
        </p:spPr>
        <p:txBody>
          <a:bodyPr/>
          <a:lstStyle/>
          <a:p>
            <a:pPr marL="533400" indent="-533400">
              <a:lnSpc>
                <a:spcPct val="90000"/>
              </a:lnSpc>
            </a:pPr>
            <a:r>
              <a:rPr lang="en-US" sz="2400" dirty="0" smtClean="0">
                <a:ea typeface="ＭＳ Ｐゴシック" pitchFamily="34" charset="-128"/>
              </a:rPr>
              <a:t>In order to register in the state of Florida you must:</a:t>
            </a:r>
          </a:p>
          <a:p>
            <a:pPr marL="933450" lvl="1" indent="-533400">
              <a:lnSpc>
                <a:spcPct val="90000"/>
              </a:lnSpc>
            </a:pPr>
            <a:r>
              <a:rPr lang="en-US" sz="2400" dirty="0" smtClean="0">
                <a:ea typeface="ＭＳ Ｐゴシック" pitchFamily="34" charset="-128"/>
              </a:rPr>
              <a:t>Be a </a:t>
            </a:r>
            <a:r>
              <a:rPr lang="en-US" sz="2400" b="1" i="1" u="sng" dirty="0" smtClean="0">
                <a:solidFill>
                  <a:srgbClr val="FFFF00"/>
                </a:solidFill>
                <a:ea typeface="ＭＳ Ｐゴシック" pitchFamily="34" charset="-128"/>
              </a:rPr>
              <a:t>citizen</a:t>
            </a:r>
            <a:r>
              <a:rPr lang="en-US" sz="2400" dirty="0" smtClean="0">
                <a:ea typeface="ＭＳ Ｐゴシック" pitchFamily="34" charset="-128"/>
              </a:rPr>
              <a:t> of the United States</a:t>
            </a:r>
          </a:p>
          <a:p>
            <a:pPr marL="933450" lvl="1" indent="-533400">
              <a:lnSpc>
                <a:spcPct val="90000"/>
              </a:lnSpc>
            </a:pPr>
            <a:r>
              <a:rPr lang="en-US" sz="2400" dirty="0" smtClean="0">
                <a:ea typeface="ＭＳ Ｐゴシック" pitchFamily="34" charset="-128"/>
              </a:rPr>
              <a:t>Be a legal resident of both the state of Florida and </a:t>
            </a:r>
            <a:r>
              <a:rPr lang="en-US" sz="2400" b="1" dirty="0" smtClean="0">
                <a:ea typeface="ＭＳ Ｐゴシック" pitchFamily="34" charset="-128"/>
              </a:rPr>
              <a:t>of the </a:t>
            </a:r>
            <a:r>
              <a:rPr lang="en-US" sz="2400" b="1" i="1" u="sng" dirty="0" smtClean="0">
                <a:solidFill>
                  <a:srgbClr val="FFFF00"/>
                </a:solidFill>
                <a:ea typeface="ＭＳ Ｐゴシック" pitchFamily="34" charset="-128"/>
              </a:rPr>
              <a:t>county </a:t>
            </a:r>
            <a:r>
              <a:rPr lang="en-US" sz="2400" dirty="0" smtClean="0">
                <a:ea typeface="ＭＳ Ｐゴシック" pitchFamily="34" charset="-128"/>
              </a:rPr>
              <a:t>in which you are registering</a:t>
            </a:r>
          </a:p>
          <a:p>
            <a:pPr marL="933450" lvl="1" indent="-533400">
              <a:lnSpc>
                <a:spcPct val="90000"/>
              </a:lnSpc>
            </a:pPr>
            <a:r>
              <a:rPr lang="en-US" sz="2400" dirty="0" smtClean="0">
                <a:ea typeface="ＭＳ Ｐゴシック" pitchFamily="34" charset="-128"/>
              </a:rPr>
              <a:t>Be </a:t>
            </a:r>
            <a:r>
              <a:rPr lang="en-US" sz="2400" b="1" i="1" u="sng" dirty="0" smtClean="0">
                <a:solidFill>
                  <a:srgbClr val="FFFF00"/>
                </a:solidFill>
                <a:ea typeface="ＭＳ Ｐゴシック" pitchFamily="34" charset="-128"/>
              </a:rPr>
              <a:t>18</a:t>
            </a:r>
            <a:r>
              <a:rPr lang="en-US" sz="2400" b="1" i="1" dirty="0" smtClean="0">
                <a:solidFill>
                  <a:srgbClr val="FFFF00"/>
                </a:solidFill>
                <a:ea typeface="ＭＳ Ｐゴシック" pitchFamily="34" charset="-128"/>
              </a:rPr>
              <a:t> </a:t>
            </a:r>
            <a:r>
              <a:rPr lang="en-US" sz="2400" dirty="0" smtClean="0">
                <a:ea typeface="ＭＳ Ｐゴシック" pitchFamily="34" charset="-128"/>
              </a:rPr>
              <a:t>years old (you may pre-register if you are 17)</a:t>
            </a:r>
          </a:p>
          <a:p>
            <a:pPr marL="933450" lvl="1" indent="-533400">
              <a:lnSpc>
                <a:spcPct val="90000"/>
              </a:lnSpc>
            </a:pPr>
            <a:r>
              <a:rPr lang="en-US" sz="2400" dirty="0" smtClean="0">
                <a:ea typeface="ＭＳ Ｐゴシック" pitchFamily="34" charset="-128"/>
              </a:rPr>
              <a:t>Be mentally capable of making decisions</a:t>
            </a:r>
          </a:p>
          <a:p>
            <a:pPr marL="933450" lvl="1" indent="-533400">
              <a:lnSpc>
                <a:spcPct val="90000"/>
              </a:lnSpc>
            </a:pPr>
            <a:r>
              <a:rPr lang="en-US" sz="2400" u="sng" dirty="0" smtClean="0">
                <a:ea typeface="ＭＳ Ｐゴシック" pitchFamily="34" charset="-128"/>
              </a:rPr>
              <a:t>Not</a:t>
            </a:r>
            <a:r>
              <a:rPr lang="en-US" sz="2400" dirty="0" smtClean="0">
                <a:ea typeface="ＭＳ Ｐゴシック" pitchFamily="34" charset="-128"/>
              </a:rPr>
              <a:t> have been convicted of a </a:t>
            </a:r>
            <a:r>
              <a:rPr lang="en-US" sz="2400" b="1" i="1" u="sng" dirty="0" smtClean="0">
                <a:solidFill>
                  <a:srgbClr val="FFFF00"/>
                </a:solidFill>
                <a:ea typeface="ＭＳ Ｐゴシック" pitchFamily="34" charset="-128"/>
              </a:rPr>
              <a:t>felony</a:t>
            </a:r>
            <a:r>
              <a:rPr lang="en-US" sz="2400" dirty="0" smtClean="0">
                <a:ea typeface="ＭＳ Ｐゴシック" pitchFamily="34" charset="-128"/>
              </a:rPr>
              <a:t> (unless the governor has restored your rights)</a:t>
            </a:r>
          </a:p>
          <a:p>
            <a:pPr marL="933450" lvl="1" indent="-533400">
              <a:lnSpc>
                <a:spcPct val="90000"/>
              </a:lnSpc>
            </a:pPr>
            <a:r>
              <a:rPr lang="en-US" sz="2400" dirty="0" smtClean="0">
                <a:ea typeface="ＭＳ Ｐゴシック" pitchFamily="34" charset="-128"/>
              </a:rPr>
              <a:t>Register at least </a:t>
            </a:r>
            <a:r>
              <a:rPr lang="en-US" sz="2400" b="1" i="1" u="sng" dirty="0" smtClean="0">
                <a:solidFill>
                  <a:srgbClr val="FFFF00"/>
                </a:solidFill>
                <a:ea typeface="ＭＳ Ｐゴシック" pitchFamily="34" charset="-128"/>
              </a:rPr>
              <a:t>29</a:t>
            </a:r>
            <a:r>
              <a:rPr lang="en-US" sz="2400" b="1" i="1" dirty="0" smtClean="0">
                <a:ea typeface="ＭＳ Ｐゴシック" pitchFamily="34" charset="-128"/>
              </a:rPr>
              <a:t> </a:t>
            </a:r>
            <a:r>
              <a:rPr lang="en-US" sz="2400" dirty="0" smtClean="0">
                <a:ea typeface="ＭＳ Ｐゴシック" pitchFamily="34" charset="-128"/>
              </a:rPr>
              <a:t>days before the election takes place</a:t>
            </a:r>
          </a:p>
        </p:txBody>
      </p:sp>
      <p:pic>
        <p:nvPicPr>
          <p:cNvPr id="7172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41432" y="1491916"/>
            <a:ext cx="2161674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  <a:noFill/>
        </p:spPr>
        <p:txBody>
          <a:bodyPr/>
          <a:lstStyle/>
          <a:p>
            <a:r>
              <a:rPr lang="en-US" b="1" i="1" smtClean="0">
                <a:effectLst/>
                <a:latin typeface="Times New Roman" pitchFamily="18" charset="0"/>
                <a:ea typeface="ＭＳ Ｐゴシック" pitchFamily="34" charset="-128"/>
              </a:rPr>
              <a:t>Steps in Voting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447800"/>
            <a:ext cx="7772400" cy="335280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>
                <a:ea typeface="ＭＳ Ｐゴシック" pitchFamily="34" charset="-128"/>
              </a:rPr>
              <a:t>On Election Day, voters go to the polling place in their </a:t>
            </a:r>
            <a:r>
              <a:rPr lang="en-US" sz="2800" b="1" i="1" u="sng" dirty="0" smtClean="0">
                <a:solidFill>
                  <a:srgbClr val="FFFF00"/>
                </a:solidFill>
                <a:ea typeface="ＭＳ Ｐゴシック" pitchFamily="34" charset="-128"/>
              </a:rPr>
              <a:t>precinct,</a:t>
            </a:r>
            <a:r>
              <a:rPr lang="en-US" sz="2800" dirty="0" smtClean="0">
                <a:ea typeface="ＭＳ Ｐゴシック" pitchFamily="34" charset="-128"/>
              </a:rPr>
              <a:t> or voting district.</a:t>
            </a:r>
          </a:p>
        </p:txBody>
      </p:sp>
      <p:pic>
        <p:nvPicPr>
          <p:cNvPr id="10244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90800" y="2972165"/>
            <a:ext cx="3924968" cy="2943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1143000"/>
          </a:xfrm>
          <a:noFill/>
        </p:spPr>
        <p:txBody>
          <a:bodyPr/>
          <a:lstStyle/>
          <a:p>
            <a:r>
              <a:rPr lang="en-US" b="1" i="1" smtClean="0">
                <a:effectLst/>
                <a:latin typeface="Times New Roman" pitchFamily="18" charset="0"/>
                <a:ea typeface="ＭＳ Ｐゴシック" pitchFamily="34" charset="-128"/>
              </a:rPr>
              <a:t>Steps in Voting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524000"/>
            <a:ext cx="3733800" cy="2438400"/>
          </a:xfrm>
        </p:spPr>
        <p:txBody>
          <a:bodyPr/>
          <a:lstStyle/>
          <a:p>
            <a:r>
              <a:rPr lang="en-US" sz="2800" dirty="0" smtClean="0">
                <a:ea typeface="ＭＳ Ｐゴシック" pitchFamily="34" charset="-128"/>
              </a:rPr>
              <a:t>When you arrive you will go through a series of checks to confirm your</a:t>
            </a:r>
            <a:r>
              <a:rPr lang="en-US" sz="2800" b="1" i="1" u="sng" dirty="0" smtClean="0">
                <a:solidFill>
                  <a:srgbClr val="FFFF00"/>
                </a:solidFill>
                <a:ea typeface="ＭＳ Ｐゴシック" pitchFamily="34" charset="-128"/>
              </a:rPr>
              <a:t> identity</a:t>
            </a:r>
            <a:r>
              <a:rPr lang="en-US" sz="2800" dirty="0" smtClean="0">
                <a:ea typeface="ＭＳ Ｐゴシック" pitchFamily="34" charset="-128"/>
              </a:rPr>
              <a:t>, and confirm you are registered to vote.</a:t>
            </a:r>
          </a:p>
          <a:p>
            <a:r>
              <a:rPr lang="en-US" sz="2800" dirty="0" smtClean="0">
                <a:ea typeface="ＭＳ Ｐゴシック" pitchFamily="34" charset="-128"/>
              </a:rPr>
              <a:t>Next you will receive a </a:t>
            </a:r>
            <a:r>
              <a:rPr lang="en-US" sz="2800" b="1" i="1" u="sng" dirty="0" smtClean="0">
                <a:solidFill>
                  <a:srgbClr val="FFFF00"/>
                </a:solidFill>
                <a:ea typeface="ＭＳ Ｐゴシック" pitchFamily="34" charset="-128"/>
              </a:rPr>
              <a:t>ballot</a:t>
            </a:r>
            <a:r>
              <a:rPr lang="en-US" sz="2800" u="sng" dirty="0" smtClean="0">
                <a:solidFill>
                  <a:srgbClr val="FFFF00"/>
                </a:solidFill>
                <a:ea typeface="ＭＳ Ｐゴシック" pitchFamily="34" charset="-128"/>
              </a:rPr>
              <a:t>, </a:t>
            </a:r>
            <a:r>
              <a:rPr lang="en-US" sz="2800" dirty="0" smtClean="0">
                <a:ea typeface="ＭＳ Ｐゴシック" pitchFamily="34" charset="-128"/>
              </a:rPr>
              <a:t>or list candidates on which you cast your vote.</a:t>
            </a:r>
          </a:p>
        </p:txBody>
      </p:sp>
      <p:pic>
        <p:nvPicPr>
          <p:cNvPr id="11268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3000" y="1350818"/>
            <a:ext cx="3429000" cy="5105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  <a:noFill/>
        </p:spPr>
        <p:txBody>
          <a:bodyPr/>
          <a:lstStyle/>
          <a:p>
            <a:r>
              <a:rPr lang="en-US" b="1" i="1" smtClean="0">
                <a:effectLst/>
                <a:latin typeface="Times New Roman" pitchFamily="18" charset="0"/>
                <a:ea typeface="ＭＳ Ｐゴシック" pitchFamily="34" charset="-128"/>
              </a:rPr>
              <a:t>Steps in Voting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295400"/>
            <a:ext cx="8534400" cy="106680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>
                <a:ea typeface="ＭＳ Ｐゴシック" pitchFamily="34" charset="-128"/>
              </a:rPr>
              <a:t>You will then go to the voting booth to cast your vote.</a:t>
            </a:r>
          </a:p>
        </p:txBody>
      </p:sp>
      <p:pic>
        <p:nvPicPr>
          <p:cNvPr id="12292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3200" y="1981200"/>
            <a:ext cx="3581400" cy="4394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b="1" i="1" smtClean="0">
                <a:effectLst/>
                <a:latin typeface="Times New Roman" pitchFamily="18" charset="0"/>
                <a:ea typeface="ＭＳ Ｐゴシック" pitchFamily="34" charset="-128"/>
              </a:rPr>
              <a:t>Steps in Voting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14350" indent="-514350"/>
            <a:r>
              <a:rPr lang="en-US" sz="2800" dirty="0" smtClean="0">
                <a:ea typeface="ＭＳ Ｐゴシック" pitchFamily="34" charset="-128"/>
              </a:rPr>
              <a:t>After the polls are closed, elections workers send the ballots and the results – called</a:t>
            </a:r>
            <a:r>
              <a:rPr lang="en-US" sz="2800" u="sng" dirty="0" smtClean="0">
                <a:ea typeface="ＭＳ Ｐゴシック" pitchFamily="34" charset="-128"/>
              </a:rPr>
              <a:t> </a:t>
            </a:r>
            <a:r>
              <a:rPr lang="en-US" sz="2800" b="1" i="1" u="sng" dirty="0" smtClean="0">
                <a:solidFill>
                  <a:srgbClr val="FFFF00"/>
                </a:solidFill>
                <a:ea typeface="ＭＳ Ｐゴシック" pitchFamily="34" charset="-128"/>
              </a:rPr>
              <a:t>returns</a:t>
            </a:r>
            <a:r>
              <a:rPr lang="en-US" sz="2800" u="sng" dirty="0" smtClean="0">
                <a:solidFill>
                  <a:srgbClr val="FFFF00"/>
                </a:solidFill>
                <a:ea typeface="ＭＳ Ｐゴシック" pitchFamily="34" charset="-128"/>
              </a:rPr>
              <a:t> </a:t>
            </a:r>
            <a:r>
              <a:rPr lang="en-US" sz="2800" dirty="0" smtClean="0">
                <a:ea typeface="ＭＳ Ｐゴシック" pitchFamily="34" charset="-128"/>
              </a:rPr>
              <a:t>– to the election board.</a:t>
            </a:r>
          </a:p>
          <a:p>
            <a:pPr marL="514350" indent="-514350"/>
            <a:r>
              <a:rPr lang="en-US" sz="2800" dirty="0" smtClean="0">
                <a:ea typeface="ＭＳ Ｐゴシック" pitchFamily="34" charset="-128"/>
              </a:rPr>
              <a:t>The board then sends the returns to the state canvassing authority who then certifies the election of the winner.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oaring">
  <a:themeElements>
    <a:clrScheme name="Soaring 1">
      <a:dk1>
        <a:srgbClr val="000000"/>
      </a:dk1>
      <a:lt1>
        <a:srgbClr val="FFFFFF"/>
      </a:lt1>
      <a:dk2>
        <a:srgbClr val="0000FF"/>
      </a:dk2>
      <a:lt2>
        <a:srgbClr val="FFCC66"/>
      </a:lt2>
      <a:accent1>
        <a:srgbClr val="00FFFF"/>
      </a:accent1>
      <a:accent2>
        <a:srgbClr val="3366FF"/>
      </a:accent2>
      <a:accent3>
        <a:srgbClr val="AAAAFF"/>
      </a:accent3>
      <a:accent4>
        <a:srgbClr val="DADADA"/>
      </a:accent4>
      <a:accent5>
        <a:srgbClr val="AAFFFF"/>
      </a:accent5>
      <a:accent6>
        <a:srgbClr val="2D5CE7"/>
      </a:accent6>
      <a:hlink>
        <a:srgbClr val="FF0033"/>
      </a:hlink>
      <a:folHlink>
        <a:srgbClr val="FFFF00"/>
      </a:folHlink>
    </a:clrScheme>
    <a:fontScheme name="Soaring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oaring 1">
        <a:dk1>
          <a:srgbClr val="000000"/>
        </a:dk1>
        <a:lt1>
          <a:srgbClr val="FFFFFF"/>
        </a:lt1>
        <a:dk2>
          <a:srgbClr val="0000FF"/>
        </a:dk2>
        <a:lt2>
          <a:srgbClr val="FFCC66"/>
        </a:lt2>
        <a:accent1>
          <a:srgbClr val="00FFFF"/>
        </a:accent1>
        <a:accent2>
          <a:srgbClr val="3366FF"/>
        </a:accent2>
        <a:accent3>
          <a:srgbClr val="AAAAFF"/>
        </a:accent3>
        <a:accent4>
          <a:srgbClr val="DADADA"/>
        </a:accent4>
        <a:accent5>
          <a:srgbClr val="AAFFFF"/>
        </a:accent5>
        <a:accent6>
          <a:srgbClr val="2D5CE7"/>
        </a:accent6>
        <a:hlink>
          <a:srgbClr val="FF0033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oaring 2">
        <a:dk1>
          <a:srgbClr val="000000"/>
        </a:dk1>
        <a:lt1>
          <a:srgbClr val="FFFFFF"/>
        </a:lt1>
        <a:dk2>
          <a:srgbClr val="000000"/>
        </a:dk2>
        <a:lt2>
          <a:srgbClr val="CCECFF"/>
        </a:lt2>
        <a:accent1>
          <a:srgbClr val="6699FF"/>
        </a:accent1>
        <a:accent2>
          <a:srgbClr val="66CCFF"/>
        </a:accent2>
        <a:accent3>
          <a:srgbClr val="FFFFFF"/>
        </a:accent3>
        <a:accent4>
          <a:srgbClr val="000000"/>
        </a:accent4>
        <a:accent5>
          <a:srgbClr val="B8CAFF"/>
        </a:accent5>
        <a:accent6>
          <a:srgbClr val="5CB9E7"/>
        </a:accent6>
        <a:hlink>
          <a:srgbClr val="CC99FF"/>
        </a:hlink>
        <a:folHlink>
          <a:srgbClr val="00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aring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D4D4D4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aring 4">
        <a:dk1>
          <a:srgbClr val="000000"/>
        </a:dk1>
        <a:lt1>
          <a:srgbClr val="FFFFFF"/>
        </a:lt1>
        <a:dk2>
          <a:srgbClr val="008080"/>
        </a:dk2>
        <a:lt2>
          <a:srgbClr val="FFCC66"/>
        </a:lt2>
        <a:accent1>
          <a:srgbClr val="0099CC"/>
        </a:accent1>
        <a:accent2>
          <a:srgbClr val="009999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8A8A"/>
        </a:accent6>
        <a:hlink>
          <a:srgbClr val="6600CC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oaring 5">
        <a:dk1>
          <a:srgbClr val="000000"/>
        </a:dk1>
        <a:lt1>
          <a:srgbClr val="FFFFFF"/>
        </a:lt1>
        <a:dk2>
          <a:srgbClr val="993300"/>
        </a:dk2>
        <a:lt2>
          <a:srgbClr val="FFCC66"/>
        </a:lt2>
        <a:accent1>
          <a:srgbClr val="FF6633"/>
        </a:accent1>
        <a:accent2>
          <a:srgbClr val="CC6600"/>
        </a:accent2>
        <a:accent3>
          <a:srgbClr val="CAADAA"/>
        </a:accent3>
        <a:accent4>
          <a:srgbClr val="DADADA"/>
        </a:accent4>
        <a:accent5>
          <a:srgbClr val="FFB8AD"/>
        </a:accent5>
        <a:accent6>
          <a:srgbClr val="B95C00"/>
        </a:accent6>
        <a:hlink>
          <a:srgbClr val="CC0000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7A40A06F6349A43B391C5B0A9099967" ma:contentTypeVersion="11" ma:contentTypeDescription="Create a new document." ma:contentTypeScope="" ma:versionID="1fad7d6b183b5cda5f286688f9350268">
  <xsd:schema xmlns:xsd="http://www.w3.org/2001/XMLSchema" xmlns:xs="http://www.w3.org/2001/XMLSchema" xmlns:p="http://schemas.microsoft.com/office/2006/metadata/properties" xmlns:ns3="f574335c-60ed-4b55-91ad-73faf3bb8cd6" xmlns:ns4="4836c2ae-d1d8-40f4-8c74-14b4aebf354a" targetNamespace="http://schemas.microsoft.com/office/2006/metadata/properties" ma:root="true" ma:fieldsID="e56b74b6c3c0ef0cdc6ffc78b496705e" ns3:_="" ns4:_="">
    <xsd:import namespace="f574335c-60ed-4b55-91ad-73faf3bb8cd6"/>
    <xsd:import namespace="4836c2ae-d1d8-40f4-8c74-14b4aebf354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EventHashCode" minOccurs="0"/>
                <xsd:element ref="ns3:MediaServiceGenerationTime" minOccurs="0"/>
                <xsd:element ref="ns3:MediaServiceDateTaken" minOccurs="0"/>
                <xsd:element ref="ns3:MediaServiceAutoTag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574335c-60ed-4b55-91ad-73faf3bb8cd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EventHashCode" ma:index="1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36c2ae-d1d8-40f4-8c74-14b4aebf354a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173611B-505C-4030-A8BF-D68F24F0F586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4836c2ae-d1d8-40f4-8c74-14b4aebf354a"/>
    <ds:schemaRef ds:uri="http://schemas.microsoft.com/office/2006/documentManagement/types"/>
    <ds:schemaRef ds:uri="f574335c-60ed-4b55-91ad-73faf3bb8cd6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5F7D0841-5C20-4257-9E4A-BCCB8AE1361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794E8E7-E6D7-436B-94E6-EAE05AE88FF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574335c-60ed-4b55-91ad-73faf3bb8cd6"/>
    <ds:schemaRef ds:uri="4836c2ae-d1d8-40f4-8c74-14b4aebf354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Designs\Soaring.pot</Template>
  <TotalTime>3075</TotalTime>
  <Words>287</Words>
  <Application>Microsoft Office PowerPoint</Application>
  <PresentationFormat>On-screen Show (4:3)</PresentationFormat>
  <Paragraphs>31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ＭＳ Ｐゴシック</vt:lpstr>
      <vt:lpstr>Arial</vt:lpstr>
      <vt:lpstr>Calibri</vt:lpstr>
      <vt:lpstr>Times New Roman</vt:lpstr>
      <vt:lpstr>Wingdings</vt:lpstr>
      <vt:lpstr>Soaring</vt:lpstr>
      <vt:lpstr> “Who Can Vote?”</vt:lpstr>
      <vt:lpstr>The Importance of Voting </vt:lpstr>
      <vt:lpstr>Voter Registration</vt:lpstr>
      <vt:lpstr>Voter Registration</vt:lpstr>
      <vt:lpstr>Steps in Voting</vt:lpstr>
      <vt:lpstr>Steps in Voting</vt:lpstr>
      <vt:lpstr>Steps in Voting</vt:lpstr>
      <vt:lpstr>Steps in Voting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Six, Section Two</dc:title>
  <dc:creator>Vince</dc:creator>
  <cp:lastModifiedBy>LaCoste, Katie</cp:lastModifiedBy>
  <cp:revision>144</cp:revision>
  <cp:lastPrinted>2014-09-09T15:06:01Z</cp:lastPrinted>
  <dcterms:created xsi:type="dcterms:W3CDTF">2009-01-06T02:16:17Z</dcterms:created>
  <dcterms:modified xsi:type="dcterms:W3CDTF">2019-09-04T14:55:10Z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0x010100E7A40A06F6349A43B391C5B0A9099967</vt:lpwstr>
  </property>
</Properties>
</file>