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20"/>
  </p:handoutMasterIdLst>
  <p:sldIdLst>
    <p:sldId id="345" r:id="rId5"/>
    <p:sldId id="333" r:id="rId6"/>
    <p:sldId id="317" r:id="rId7"/>
    <p:sldId id="341" r:id="rId8"/>
    <p:sldId id="323" r:id="rId9"/>
    <p:sldId id="331" r:id="rId10"/>
    <p:sldId id="325" r:id="rId11"/>
    <p:sldId id="326" r:id="rId12"/>
    <p:sldId id="334" r:id="rId13"/>
    <p:sldId id="344" r:id="rId14"/>
    <p:sldId id="335" r:id="rId15"/>
    <p:sldId id="346" r:id="rId16"/>
    <p:sldId id="339" r:id="rId17"/>
    <p:sldId id="343" r:id="rId18"/>
    <p:sldId id="340" r:id="rId19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1CA4D2C-583C-4134-B731-6AF639E16FF5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E375369-65CE-47D8-9F22-54B7EC3D5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7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876-8828-49F5-9189-1ACA788D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4D2B-779D-45A6-805C-4F7C8095F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CFD0-5462-4D00-8637-17F37DDE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57B60-F798-4F09-B16E-A4F435A0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2FEA-4059-46C4-9409-C1A3588E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44A-584F-43C2-A068-BFAA22B0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C75D-49BB-406E-A51B-E9482A956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9456-3DA6-4C14-AD1F-86EF7275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A85C-20D7-4A24-B1E1-025E6165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55C28-A229-4C04-83AD-F3C6B4EF5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87F4-90AB-4B99-B859-FB3F12FE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5E29254F-F113-45D7-91C4-31674179E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en-US" altLang="en-US" b="1" i="1" dirty="0" smtClean="0">
                <a:latin typeface="Times New Roman" pitchFamily="18" charset="0"/>
              </a:rPr>
              <a:t>“</a:t>
            </a:r>
            <a:r>
              <a:rPr lang="en-US" b="1" i="1" dirty="0" smtClean="0">
                <a:latin typeface="Times New Roman" pitchFamily="18" charset="0"/>
              </a:rPr>
              <a:t>Elections</a:t>
            </a:r>
            <a:r>
              <a:rPr lang="en-US" altLang="en-US" b="1" i="1" dirty="0" smtClean="0">
                <a:latin typeface="Times New Roman" pitchFamily="18" charset="0"/>
              </a:rPr>
              <a:t>”</a:t>
            </a:r>
            <a:endParaRPr lang="en-US" b="1" i="1" dirty="0" smtClean="0">
              <a:latin typeface="Times New Roman" pitchFamily="18" charset="0"/>
            </a:endParaRPr>
          </a:p>
        </p:txBody>
      </p:sp>
      <p:pic>
        <p:nvPicPr>
          <p:cNvPr id="21507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 lvl="1"/>
            <a:r>
              <a:rPr lang="en-US" dirty="0">
                <a:ea typeface="ＭＳ Ｐゴシック" pitchFamily="34" charset="-128"/>
              </a:rPr>
              <a:t>The people vote for the candidate that they would like to see win the Presidency.  But the President is not chosen directly by the people…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>
                <a:ea typeface="ＭＳ Ｐゴシック" pitchFamily="34" charset="-128"/>
              </a:rPr>
              <a:t>President is actually chosen by the number of electoral votes he/she earns</a:t>
            </a:r>
            <a:r>
              <a:rPr lang="en-US" dirty="0" smtClean="0">
                <a:ea typeface="ＭＳ Ｐゴシック" pitchFamily="34" charset="-128"/>
              </a:rPr>
              <a:t>. 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Every state has one elector per U.S. Senator and Representative in that </a:t>
            </a:r>
            <a:r>
              <a:rPr lang="en-US" dirty="0">
                <a:ea typeface="ＭＳ Ｐゴシック" pitchFamily="34" charset="-128"/>
              </a:rPr>
              <a:t>state. The number of electors per state = the number of Senators + the number of Representatives for that state.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PLUS </a:t>
            </a:r>
            <a:r>
              <a:rPr lang="en-US" dirty="0">
                <a:ea typeface="ＭＳ Ｐゴシック" pitchFamily="34" charset="-128"/>
              </a:rPr>
              <a:t>Washington, D.C. gets three electoral </a:t>
            </a:r>
            <a:r>
              <a:rPr lang="en-US" dirty="0" smtClean="0">
                <a:ea typeface="ＭＳ Ｐゴシック" pitchFamily="34" charset="-128"/>
              </a:rPr>
              <a:t>votes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The fewest number of Electors a State can have is 3 – Why</a:t>
            </a:r>
            <a:r>
              <a:rPr lang="en-US" dirty="0" smtClean="0">
                <a:ea typeface="ＭＳ Ｐゴシック" pitchFamily="34" charset="-128"/>
              </a:rPr>
              <a:t>???</a:t>
            </a:r>
            <a:endParaRPr lang="en-US" dirty="0">
              <a:ea typeface="ＭＳ Ｐゴシック" pitchFamily="34" charset="-128"/>
            </a:endParaRP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0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686800" cy="25146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There is a total of 538 Electoral Votes in the </a:t>
            </a:r>
            <a:r>
              <a:rPr lang="en-US" sz="2800" dirty="0" smtClean="0">
                <a:ea typeface="ＭＳ Ｐゴシック" pitchFamily="34" charset="-128"/>
              </a:rPr>
              <a:t>U.S.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435 </a:t>
            </a:r>
            <a:r>
              <a:rPr lang="en-US" sz="2400" dirty="0">
                <a:ea typeface="ＭＳ Ｐゴシック" pitchFamily="34" charset="-128"/>
              </a:rPr>
              <a:t>House Members + 100 Senators + </a:t>
            </a:r>
            <a:r>
              <a:rPr lang="en-US" sz="2400" dirty="0" smtClean="0">
                <a:ea typeface="ＭＳ Ｐゴシック" pitchFamily="34" charset="-128"/>
              </a:rPr>
              <a:t>3 DC </a:t>
            </a:r>
            <a:r>
              <a:rPr lang="en-US" sz="2400" dirty="0">
                <a:ea typeface="ＭＳ Ｐゴシック" pitchFamily="34" charset="-128"/>
              </a:rPr>
              <a:t>= 538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State of Florida currently has </a:t>
            </a:r>
            <a:r>
              <a:rPr lang="en-US" sz="2800" b="1" u="sng" dirty="0">
                <a:solidFill>
                  <a:srgbClr val="FFFF00"/>
                </a:solidFill>
                <a:ea typeface="ＭＳ Ｐゴシック" pitchFamily="34" charset="-128"/>
              </a:rPr>
              <a:t>29</a:t>
            </a:r>
            <a:r>
              <a:rPr lang="en-US" sz="2800" dirty="0">
                <a:ea typeface="ＭＳ Ｐゴシック" pitchFamily="34" charset="-128"/>
              </a:rPr>
              <a:t> electors, which means we get 29 electoral votes during the Presidential Election  (27 House </a:t>
            </a:r>
            <a:r>
              <a:rPr lang="en-US" sz="2800" dirty="0" smtClean="0">
                <a:ea typeface="ＭＳ Ｐゴシック" pitchFamily="34" charset="-128"/>
              </a:rPr>
              <a:t>Members + 2 </a:t>
            </a:r>
            <a:r>
              <a:rPr lang="en-US" sz="2800" dirty="0">
                <a:ea typeface="ＭＳ Ｐゴシック" pitchFamily="34" charset="-128"/>
              </a:rPr>
              <a:t>Senators = 29)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050" name="Picture 2" descr="Image result for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334000" cy="36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2192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Vote and Electoral College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1905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The </a:t>
            </a:r>
            <a:r>
              <a:rPr lang="en-US" sz="2800" dirty="0">
                <a:ea typeface="ＭＳ Ｐゴシック" pitchFamily="34" charset="-128"/>
              </a:rPr>
              <a:t>candidate who receives the </a:t>
            </a:r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majority</a:t>
            </a:r>
            <a:r>
              <a:rPr lang="en-US" sz="2800" dirty="0">
                <a:ea typeface="ＭＳ Ｐゴシック" pitchFamily="34" charset="-128"/>
              </a:rPr>
              <a:t> of the electoral votes wins the election </a:t>
            </a:r>
            <a:r>
              <a:rPr lang="en-US" sz="2800" dirty="0" smtClean="0">
                <a:ea typeface="ＭＳ Ｐゴシック" pitchFamily="34" charset="-128"/>
              </a:rPr>
              <a:t>- 270 </a:t>
            </a:r>
            <a:r>
              <a:rPr lang="en-US" sz="2800" dirty="0">
                <a:ea typeface="ＭＳ Ｐゴシック" pitchFamily="34" charset="-128"/>
              </a:rPr>
              <a:t>or more of the 538 electoral </a:t>
            </a:r>
            <a:r>
              <a:rPr lang="en-US" sz="2800" dirty="0" smtClean="0">
                <a:ea typeface="ＭＳ Ｐゴシック" pitchFamily="34" charset="-128"/>
              </a:rPr>
              <a:t>votes. </a:t>
            </a:r>
            <a:endParaRPr lang="en-US" sz="2800" dirty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" name="Picture 2" descr="Image result for final electoral map clinton tr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915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1756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Bush v. Gore - 2000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01756"/>
            <a:ext cx="5257800" cy="55990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Your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vote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does count! But it doesn’t always mean the “people decide”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In the 2000 election Al Gore had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500,000</a:t>
            </a:r>
            <a:r>
              <a:rPr lang="en-US" sz="2600" dirty="0" smtClean="0">
                <a:ea typeface="ＭＳ Ｐゴシック" pitchFamily="34" charset="-128"/>
              </a:rPr>
              <a:t> more votes than George Bush but still lost.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George Bush had more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Electoral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Votes - </a:t>
            </a:r>
            <a:r>
              <a:rPr lang="en-US" sz="2600" u="sng" dirty="0" smtClean="0">
                <a:ea typeface="ＭＳ Ｐゴシック" pitchFamily="34" charset="-128"/>
              </a:rPr>
              <a:t>271-266.</a:t>
            </a:r>
            <a:r>
              <a:rPr lang="en-US" sz="2600" dirty="0" smtClean="0">
                <a:ea typeface="ＭＳ Ｐゴシック" pitchFamily="34" charset="-128"/>
              </a:rPr>
              <a:t> George Bush won and became the 43</a:t>
            </a:r>
            <a:r>
              <a:rPr lang="en-US" sz="2600" baseline="30000" dirty="0" smtClean="0">
                <a:ea typeface="ＭＳ Ｐゴシック" pitchFamily="34" charset="-128"/>
              </a:rPr>
              <a:t>rd</a:t>
            </a:r>
            <a:r>
              <a:rPr lang="en-US" sz="2600" dirty="0" smtClean="0">
                <a:ea typeface="ＭＳ Ｐゴシック" pitchFamily="34" charset="-128"/>
              </a:rPr>
              <a:t> President.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a typeface="ＭＳ Ｐゴシック" pitchFamily="34" charset="-128"/>
              </a:rPr>
              <a:t>Al Gore wanted to do a hand recount, but the Courts ruled that using different standards for counting votes in different counties </a:t>
            </a:r>
            <a:r>
              <a:rPr lang="en-US" sz="26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violated</a:t>
            </a:r>
            <a:r>
              <a:rPr lang="en-US" sz="26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600" dirty="0" smtClean="0">
                <a:ea typeface="ＭＳ Ｐゴシック" pitchFamily="34" charset="-128"/>
              </a:rPr>
              <a:t>the Constitution. </a:t>
            </a:r>
          </a:p>
          <a:p>
            <a:pPr>
              <a:lnSpc>
                <a:spcPct val="90000"/>
              </a:lnSpc>
            </a:pPr>
            <a:endParaRPr lang="en-US" sz="2600" u="sng" dirty="0" smtClean="0">
              <a:ea typeface="ＭＳ Ｐゴシック" pitchFamily="34" charset="-128"/>
            </a:endParaRPr>
          </a:p>
        </p:txBody>
      </p:sp>
      <p:pic>
        <p:nvPicPr>
          <p:cNvPr id="13316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l="22620" r="22620"/>
          <a:stretch>
            <a:fillRect/>
          </a:stretch>
        </p:blipFill>
        <p:spPr>
          <a:xfrm>
            <a:off x="5288844" y="1752600"/>
            <a:ext cx="3702756" cy="4346713"/>
          </a:xfrm>
        </p:spPr>
      </p:pic>
    </p:spTree>
    <p:extLst>
      <p:ext uri="{BB962C8B-B14F-4D97-AF65-F5344CB8AC3E}">
        <p14:creationId xmlns:p14="http://schemas.microsoft.com/office/powerpoint/2010/main" val="19822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 Take All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1128"/>
          </a:xfrm>
        </p:spPr>
        <p:txBody>
          <a:bodyPr/>
          <a:lstStyle/>
          <a:p>
            <a:r>
              <a:rPr lang="en-US" dirty="0" smtClean="0"/>
              <a:t>The Candidate who wins the most “popular votes” in a state most often wins ALL of the Electoral Votes for that state. (all states except for Nebraska and Maine)…..This is what allows a candidate to lose the Popular Vote yet still win the Presidency. This is rare, but has happened, most recently in the 2016 election.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9296400" cy="1524000"/>
          </a:xfrm>
        </p:spPr>
        <p:txBody>
          <a:bodyPr/>
          <a:lstStyle/>
          <a:p>
            <a:r>
              <a:rPr lang="en-US" dirty="0" smtClean="0"/>
              <a:t>The Electoral College Map Today</a:t>
            </a:r>
            <a:endParaRPr lang="en-US" dirty="0"/>
          </a:p>
        </p:txBody>
      </p:sp>
      <p:pic>
        <p:nvPicPr>
          <p:cNvPr id="4" name="Picture 2" descr="Image result for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066800"/>
            <a:ext cx="805509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Primary Elections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5029200" cy="44958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Primary</a:t>
            </a:r>
            <a:r>
              <a:rPr lang="en-US" sz="2800" dirty="0" smtClean="0">
                <a:ea typeface="ＭＳ Ｐゴシック" pitchFamily="34" charset="-128"/>
              </a:rPr>
              <a:t> elections occur first and help narrow the field of candidates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for each Political Party.</a:t>
            </a:r>
          </a:p>
          <a:p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Open Primary </a:t>
            </a:r>
            <a:r>
              <a:rPr lang="en-US" sz="2800" dirty="0">
                <a:ea typeface="ＭＳ Ｐゴシック" pitchFamily="34" charset="-128"/>
              </a:rPr>
              <a:t>– an election in which voters need not declare their party preference</a:t>
            </a:r>
          </a:p>
          <a:p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Closed Primary </a:t>
            </a:r>
            <a:r>
              <a:rPr lang="en-US" sz="2800" dirty="0">
                <a:ea typeface="ＭＳ Ｐゴシック" pitchFamily="34" charset="-128"/>
              </a:rPr>
              <a:t>– only declared members of a party are allowed to vote for that party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nominees. We have this in Florida!!!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AutoNum type="arabicPeriod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22532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 t="-22093" b="-22093"/>
          <a:stretch>
            <a:fillRect/>
          </a:stretch>
        </p:blipFill>
        <p:spPr>
          <a:xfrm>
            <a:off x="5181600" y="16764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11421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524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General Elections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498353" cy="57150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General Election </a:t>
            </a:r>
            <a:r>
              <a:rPr lang="en-US" sz="2800" dirty="0" smtClean="0">
                <a:ea typeface="ＭＳ Ｐゴシック" pitchFamily="34" charset="-128"/>
              </a:rPr>
              <a:t>– voters choose leaders for various offices such as president (kind of….), Congress members, and state and local positions.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General elections always take place on the first Tuesday after the first Monday in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November.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ea typeface="ＭＳ Ｐゴシック" pitchFamily="34" charset="-128"/>
              </a:rPr>
              <a:t>Presidential elections occur every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pitchFamily="34" charset="-128"/>
              </a:rPr>
              <a:t>four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years </a:t>
            </a:r>
            <a:r>
              <a:rPr lang="en-US" sz="2400" dirty="0" smtClean="0">
                <a:ea typeface="ＭＳ Ｐゴシック" pitchFamily="34" charset="-128"/>
              </a:rPr>
              <a:t>in </a:t>
            </a:r>
            <a:r>
              <a:rPr lang="en-US" sz="2400" dirty="0">
                <a:ea typeface="ＭＳ Ｐゴシック" pitchFamily="34" charset="-128"/>
              </a:rPr>
              <a:t>even numbered years. </a:t>
            </a:r>
            <a:r>
              <a:rPr lang="en-US" sz="2400" dirty="0" smtClean="0">
                <a:ea typeface="ＭＳ Ｐゴシック" pitchFamily="34" charset="-128"/>
              </a:rPr>
              <a:t>(The next presidential election </a:t>
            </a:r>
            <a:r>
              <a:rPr lang="en-US" sz="2400" dirty="0">
                <a:ea typeface="ＭＳ Ｐゴシック" pitchFamily="34" charset="-128"/>
              </a:rPr>
              <a:t>will be </a:t>
            </a:r>
            <a:r>
              <a:rPr lang="en-US" sz="2400" dirty="0" smtClean="0">
                <a:ea typeface="ＭＳ Ｐゴシック" pitchFamily="34" charset="-128"/>
              </a:rPr>
              <a:t>in 2020.)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ea typeface="ＭＳ Ｐゴシック" pitchFamily="34" charset="-128"/>
              </a:rPr>
              <a:t>In all races </a:t>
            </a:r>
            <a:r>
              <a:rPr lang="en-US" sz="2400" dirty="0" smtClean="0">
                <a:ea typeface="ＭＳ Ｐゴシック" pitchFamily="34" charset="-128"/>
              </a:rPr>
              <a:t>except</a:t>
            </a:r>
            <a:r>
              <a:rPr lang="en-US" sz="24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the </a:t>
            </a:r>
            <a:r>
              <a:rPr lang="en-US" sz="2400" b="1" i="1" u="sng" dirty="0">
                <a:solidFill>
                  <a:srgbClr val="FFFF00"/>
                </a:solidFill>
                <a:ea typeface="ＭＳ Ｐゴシック" pitchFamily="34" charset="-128"/>
              </a:rPr>
              <a:t>Presidential</a:t>
            </a:r>
            <a:r>
              <a:rPr lang="en-US" sz="2400" dirty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ea typeface="ＭＳ Ｐゴシック" pitchFamily="34" charset="-128"/>
              </a:rPr>
              <a:t>race, the candidate who wins the majority of the popular vote is elected into the office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8354" y="1600200"/>
            <a:ext cx="32548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rcRect t="-22093" b="-22093"/>
          <a:stretch>
            <a:fillRect/>
          </a:stretch>
        </p:blipFill>
        <p:spPr>
          <a:xfrm>
            <a:off x="5498354" y="3200400"/>
            <a:ext cx="3141133" cy="3392424"/>
          </a:xfrm>
        </p:spPr>
      </p:pic>
    </p:spTree>
    <p:extLst>
      <p:ext uri="{BB962C8B-B14F-4D97-AF65-F5344CB8AC3E}">
        <p14:creationId xmlns:p14="http://schemas.microsoft.com/office/powerpoint/2010/main" val="53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Elections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US" sz="2800" dirty="0" smtClean="0"/>
              <a:t>Elections are held at three levels: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federal, state and local. </a:t>
            </a:r>
          </a:p>
          <a:p>
            <a:r>
              <a:rPr lang="en-US" sz="2800" dirty="0" smtClean="0"/>
              <a:t>** States oversee their own elections!</a:t>
            </a:r>
            <a:endParaRPr lang="en-US" sz="2800" b="1" i="1" u="sng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Documents and Settings\Vince\My Documents\My Pictures\gop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52400"/>
            <a:ext cx="17875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Vince\My Documents\My Pictures\demo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31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SA_map_showing_Florida_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4724400" cy="30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Presidential Election</a:t>
            </a:r>
          </a:p>
        </p:txBody>
      </p:sp>
      <p:grpSp>
        <p:nvGrpSpPr>
          <p:cNvPr id="33795" name="Group 8"/>
          <p:cNvGrpSpPr>
            <a:grpSpLocks/>
          </p:cNvGrpSpPr>
          <p:nvPr/>
        </p:nvGrpSpPr>
        <p:grpSpPr bwMode="auto">
          <a:xfrm>
            <a:off x="1752600" y="1676400"/>
            <a:ext cx="5803900" cy="3216275"/>
            <a:chOff x="0" y="0"/>
            <a:chExt cx="3656" cy="2026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379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8580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2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914400"/>
            <a:ext cx="9461500" cy="4800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There was much debate over who should select the President when the Constitution was being written ---- The compromise was to have the Legislatures in each state choose a slate of Presidential Electors who would then pick the president.</a:t>
            </a:r>
            <a:endParaRPr lang="en-US" sz="3200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Today, voters have a bigger say than we did in the beginning.  We vote on election day and our vote tells the electors “how we want them to vote”… </a:t>
            </a:r>
            <a:endParaRPr lang="en-US" sz="3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32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ea typeface="ＭＳ Ｐゴシック" pitchFamily="34" charset="-128"/>
              </a:rPr>
              <a:t>The Electoral College is a Winner Take All System!!!!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8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199"/>
            <a:ext cx="7772400" cy="1164324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Presidential Election Process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5257800" cy="54864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Nomination</a:t>
            </a:r>
            <a:r>
              <a:rPr lang="en-US" dirty="0" smtClean="0">
                <a:ea typeface="ＭＳ Ｐゴシック" pitchFamily="34" charset="-128"/>
              </a:rPr>
              <a:t> - the process in which political parties select and offer candidates for public office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Presidential hopefuls start </a:t>
            </a:r>
            <a:r>
              <a:rPr lang="en-US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campaigning</a:t>
            </a:r>
            <a:r>
              <a:rPr lang="en-US" dirty="0" smtClean="0">
                <a:ea typeface="ＭＳ Ｐゴシック" pitchFamily="34" charset="-128"/>
              </a:rPr>
              <a:t> a year or more before the election.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So much campaigning goes on during the primary elections that the </a:t>
            </a:r>
            <a:r>
              <a:rPr lang="en-US" b="1" i="1" u="sng" dirty="0">
                <a:solidFill>
                  <a:srgbClr val="FFFF00"/>
                </a:solidFill>
                <a:ea typeface="ＭＳ Ｐゴシック" pitchFamily="34" charset="-128"/>
              </a:rPr>
              <a:t>conventions</a:t>
            </a:r>
            <a:r>
              <a:rPr lang="en-US" dirty="0">
                <a:ea typeface="ＭＳ Ｐゴシック" pitchFamily="34" charset="-128"/>
              </a:rPr>
              <a:t> are now used to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kick off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the campaign and rally </a:t>
            </a:r>
            <a:r>
              <a:rPr lang="en-US" altLang="ja-JP" dirty="0" smtClean="0">
                <a:ea typeface="ＭＳ Ｐゴシック" pitchFamily="34" charset="-128"/>
              </a:rPr>
              <a:t>party members.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</a:t>
              </a:r>
              <a:r>
                <a:rPr lang="en-US" sz="20500" dirty="0">
                  <a:solidFill>
                    <a:srgbClr val="000000"/>
                  </a:solidFill>
                  <a:cs typeface="Arial" charset="0"/>
                </a:rPr>
                <a:t> </a:t>
              </a:r>
              <a:r>
                <a:rPr lang="en-US" dirty="0">
                  <a:solidFill>
                    <a:srgbClr val="000000"/>
                  </a:solidFill>
                  <a:cs typeface="Arial" charset="0"/>
                </a:rPr>
                <a:t>                                                            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34821" name="ClipArt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22093" b="-22093"/>
          <a:stretch>
            <a:fillRect/>
          </a:stretch>
        </p:blipFill>
        <p:spPr>
          <a:xfrm>
            <a:off x="5257800" y="1748904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30884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Campaign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5029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Campaign – the process in which candidates are 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competing</a:t>
            </a:r>
            <a:r>
              <a:rPr lang="en-US" sz="2800" dirty="0" smtClean="0">
                <a:ea typeface="ＭＳ Ｐゴシック" pitchFamily="34" charset="-128"/>
              </a:rPr>
              <a:t> for public office using media, debates, and speeches.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Candidates travel to different </a:t>
            </a:r>
            <a:r>
              <a:rPr lang="en-US" sz="24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states</a:t>
            </a:r>
            <a:r>
              <a:rPr lang="en-US" sz="2400" dirty="0" smtClean="0">
                <a:ea typeface="ＭＳ Ｐゴシック" pitchFamily="34" charset="-128"/>
              </a:rPr>
              <a:t> to give speeches, meet with state and local leaders and face their opponents in debates.</a:t>
            </a:r>
          </a:p>
        </p:txBody>
      </p:sp>
      <p:pic>
        <p:nvPicPr>
          <p:cNvPr id="35844" name="ClipArt Placeholder 1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3999" b="-3999"/>
          <a:stretch>
            <a:fillRect/>
          </a:stretch>
        </p:blipFill>
        <p:spPr>
          <a:xfrm>
            <a:off x="4864858" y="1905000"/>
            <a:ext cx="3810000" cy="4114800"/>
          </a:xfrm>
        </p:spPr>
      </p:pic>
    </p:spTree>
    <p:extLst>
      <p:ext uri="{BB962C8B-B14F-4D97-AF65-F5344CB8AC3E}">
        <p14:creationId xmlns:p14="http://schemas.microsoft.com/office/powerpoint/2010/main" val="29299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4478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The Electoral College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610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The Electoral College - the process by which a </a:t>
            </a:r>
            <a:r>
              <a:rPr lang="en-US" sz="2800" b="1" i="1" u="sng" dirty="0">
                <a:solidFill>
                  <a:srgbClr val="FFFF00"/>
                </a:solidFill>
                <a:ea typeface="ＭＳ Ｐゴシック" pitchFamily="34" charset="-128"/>
              </a:rPr>
              <a:t>p</a:t>
            </a:r>
            <a:r>
              <a:rPr lang="en-US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residential</a:t>
            </a:r>
            <a:r>
              <a:rPr lang="en-US" sz="2800" i="1" u="sng" dirty="0" smtClean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candidate is elected to office.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Presidents are not chosen by direct</a:t>
            </a:r>
            <a:r>
              <a:rPr lang="en-US" altLang="ja-JP" sz="2800" b="1" i="1" u="sng" dirty="0" smtClean="0">
                <a:solidFill>
                  <a:srgbClr val="FFFF00"/>
                </a:solidFill>
                <a:ea typeface="ＭＳ Ｐゴシック" pitchFamily="34" charset="-128"/>
              </a:rPr>
              <a:t> popular </a:t>
            </a:r>
            <a:r>
              <a:rPr lang="en-US" altLang="ja-JP" sz="2800" dirty="0" smtClean="0">
                <a:ea typeface="ＭＳ Ｐゴシック" pitchFamily="34" charset="-128"/>
              </a:rPr>
              <a:t>vote, but by the Electoral College.</a:t>
            </a:r>
          </a:p>
          <a:p>
            <a:pPr>
              <a:lnSpc>
                <a:spcPct val="90000"/>
              </a:lnSpc>
            </a:pPr>
            <a:endParaRPr lang="en-US" sz="2800" b="1" i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Image result for final electoral map clinton tr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03" y="3402414"/>
            <a:ext cx="5540097" cy="27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nton trump popular v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085"/>
            <a:ext cx="3657600" cy="205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0A06F6349A43B391C5B0A9099967" ma:contentTypeVersion="11" ma:contentTypeDescription="Create a new document." ma:contentTypeScope="" ma:versionID="1fad7d6b183b5cda5f286688f9350268">
  <xsd:schema xmlns:xsd="http://www.w3.org/2001/XMLSchema" xmlns:xs="http://www.w3.org/2001/XMLSchema" xmlns:p="http://schemas.microsoft.com/office/2006/metadata/properties" xmlns:ns3="f574335c-60ed-4b55-91ad-73faf3bb8cd6" xmlns:ns4="4836c2ae-d1d8-40f4-8c74-14b4aebf354a" targetNamespace="http://schemas.microsoft.com/office/2006/metadata/properties" ma:root="true" ma:fieldsID="e56b74b6c3c0ef0cdc6ffc78b496705e" ns3:_="" ns4:_="">
    <xsd:import namespace="f574335c-60ed-4b55-91ad-73faf3bb8cd6"/>
    <xsd:import namespace="4836c2ae-d1d8-40f4-8c74-14b4aebf3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4335c-60ed-4b55-91ad-73faf3bb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c2ae-d1d8-40f4-8c74-14b4aebf3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3611B-505C-4030-A8BF-D68F24F0F5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36c2ae-d1d8-40f4-8c74-14b4aebf354a"/>
    <ds:schemaRef ds:uri="f574335c-60ed-4b55-91ad-73faf3bb8c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7D0841-5C20-4257-9E4A-BCCB8AE13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19113-C1A7-4523-9243-A05AC9720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4335c-60ed-4b55-91ad-73faf3bb8cd6"/>
    <ds:schemaRef ds:uri="4836c2ae-d1d8-40f4-8c74-14b4aebf3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4007</TotalTime>
  <Words>738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Times New Roman</vt:lpstr>
      <vt:lpstr>Wingdings</vt:lpstr>
      <vt:lpstr>Soaring</vt:lpstr>
      <vt:lpstr> “Elections”</vt:lpstr>
      <vt:lpstr>Primary Elections</vt:lpstr>
      <vt:lpstr>General Elections</vt:lpstr>
      <vt:lpstr>Elections </vt:lpstr>
      <vt:lpstr>Presidential Election</vt:lpstr>
      <vt:lpstr>The Electoral College</vt:lpstr>
      <vt:lpstr>Presidential Election Process</vt:lpstr>
      <vt:lpstr>Campaign</vt:lpstr>
      <vt:lpstr>The Electoral College</vt:lpstr>
      <vt:lpstr>The Vote and Electoral College</vt:lpstr>
      <vt:lpstr>The Vote and Electoral College</vt:lpstr>
      <vt:lpstr>The Vote and Electoral College</vt:lpstr>
      <vt:lpstr>Bush v. Gore - 2000</vt:lpstr>
      <vt:lpstr>Winner Take All System</vt:lpstr>
      <vt:lpstr>The Electoral College Map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LaCoste, Katie</cp:lastModifiedBy>
  <cp:revision>176</cp:revision>
  <cp:lastPrinted>2014-09-09T15:22:00Z</cp:lastPrinted>
  <dcterms:created xsi:type="dcterms:W3CDTF">2009-01-06T02:16:17Z</dcterms:created>
  <dcterms:modified xsi:type="dcterms:W3CDTF">2019-09-04T14:54:50Z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0x010100E7A40A06F6349A43B391C5B0A9099967</vt:lpwstr>
  </property>
</Properties>
</file>