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  <p:sldMasterId id="2147483661" r:id="rId5"/>
  </p:sldMasterIdLst>
  <p:notesMasterIdLst>
    <p:notesMasterId r:id="rId2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69977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6500" y="696275"/>
            <a:ext cx="4665350" cy="34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99750" y="4409750"/>
            <a:ext cx="5598150" cy="417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86488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  <a:defRPr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725084" y="7620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1"/>
          </p:nvPr>
        </p:nvSpPr>
        <p:spPr>
          <a:xfrm>
            <a:off x="914400" y="34290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clipArt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imes New Roman"/>
              <a:buChar char="•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 rot="5400000">
            <a:off x="7239000" y="2057400"/>
            <a:ext cx="5486400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 rot="5400000">
            <a:off x="1955800" y="-431800"/>
            <a:ext cx="5486400" cy="7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 rot="5400000">
            <a:off x="4038600" y="-1143000"/>
            <a:ext cx="4114800" cy="10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08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1587"/>
            <a:ext cx="12177712" cy="6845300"/>
            <a:chOff x="0" y="1587"/>
            <a:chExt cx="9132887" cy="6845300"/>
          </a:xfrm>
        </p:grpSpPr>
        <p:sp>
          <p:nvSpPr>
            <p:cNvPr id="7" name="Google Shape;7;p1"/>
            <p:cNvSpPr/>
            <p:nvPr/>
          </p:nvSpPr>
          <p:spPr>
            <a:xfrm>
              <a:off x="5387975" y="1585912"/>
              <a:ext cx="3744912" cy="5260975"/>
            </a:xfrm>
            <a:custGeom>
              <a:avLst/>
              <a:gdLst/>
              <a:ahLst/>
              <a:cxnLst/>
              <a:rect l="l" t="t" r="r" b="b"/>
              <a:pathLst>
                <a:path w="2359" h="3314" extrusionOk="0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0" y="1587"/>
              <a:ext cx="8410575" cy="6845300"/>
            </a:xfrm>
            <a:custGeom>
              <a:avLst/>
              <a:gdLst/>
              <a:ahLst/>
              <a:cxnLst/>
              <a:rect l="l" t="t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-1379537" y="1552575"/>
            <a:ext cx="13571536" cy="5305425"/>
            <a:chOff x="-1035050" y="1552575"/>
            <a:chExt cx="10179049" cy="5305425"/>
          </a:xfrm>
        </p:grpSpPr>
        <p:sp>
          <p:nvSpPr>
            <p:cNvPr id="86" name="Google Shape;86;p13"/>
            <p:cNvSpPr/>
            <p:nvPr/>
          </p:nvSpPr>
          <p:spPr>
            <a:xfrm>
              <a:off x="3271837" y="2709862"/>
              <a:ext cx="5872162" cy="4148137"/>
            </a:xfrm>
            <a:custGeom>
              <a:avLst/>
              <a:gdLst/>
              <a:ahLst/>
              <a:cxnLst/>
              <a:rect l="l" t="t" r="r" b="b"/>
              <a:pathLst>
                <a:path w="3699" h="2613" extrusionOk="0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>
              <a:gsLst>
                <a:gs pos="0">
                  <a:srgbClr val="182F76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035050" y="1552575"/>
              <a:ext cx="6726237" cy="5305425"/>
            </a:xfrm>
            <a:custGeom>
              <a:avLst/>
              <a:gdLst/>
              <a:ahLst/>
              <a:cxnLst/>
              <a:rect l="l" t="t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52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Civics In Our Lives</a:t>
            </a:r>
            <a:endParaRPr/>
          </a:p>
        </p:txBody>
      </p:sp>
      <p:pic>
        <p:nvPicPr>
          <p:cNvPr id="104" name="Google Shape;104;p15" descr="http://www.cpdulles.com/img/h_governm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00" y="1828800"/>
            <a:ext cx="6781800" cy="45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Citizens’ “Training”</a:t>
            </a:r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"/>
          </p:nvPr>
        </p:nvSpPr>
        <p:spPr>
          <a:xfrm>
            <a:off x="1981200" y="1535112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</a:pPr>
            <a:r>
              <a:rPr lang="en-US" sz="4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order to be a good citizen, you have to have “training”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457200" y="2174875"/>
            <a:ext cx="7086600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need to understand:</a:t>
            </a:r>
            <a:endParaRPr/>
          </a:p>
          <a:p>
            <a:pPr marL="0" marR="0" lvl="0" indent="-1422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AutoNum type="arabicPeriod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 of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</a:t>
            </a:r>
            <a:endParaRPr/>
          </a:p>
          <a:p>
            <a:pPr marL="0" marR="0" lvl="0" indent="-1422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AutoNum type="arabicPeriod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the government works at each level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AutoNum type="arabicPeriod"/>
            </a:pP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–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closest to the people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AutoNum type="arabicPeriod"/>
            </a:pP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50 in the US</a:t>
            </a:r>
            <a:endParaRPr/>
          </a:p>
          <a:p>
            <a:pPr marL="914400" marR="0" lvl="1" indent="-457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AutoNum type="arabicPeriod"/>
            </a:pP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 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highest level</a:t>
            </a:r>
            <a:endParaRPr/>
          </a:p>
          <a:p>
            <a:pPr marL="131445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AutoNum type="arabicPeriod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highest level of government is the </a:t>
            </a:r>
            <a:r>
              <a:rPr lang="en-US" sz="20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</a:t>
            </a:r>
            <a:endParaRPr/>
          </a:p>
          <a:p>
            <a:pPr marL="131445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AutoNum type="arabicPeriod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level closest to the people is the </a:t>
            </a:r>
            <a:r>
              <a:rPr lang="en-US" sz="20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</a:t>
            </a:r>
            <a:endParaRPr/>
          </a:p>
          <a:p>
            <a:pPr marL="0" marR="0" lvl="0" indent="-1422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AutoNum type="arabicPeriod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How the US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 works </a:t>
            </a:r>
            <a:endParaRPr/>
          </a:p>
          <a:p>
            <a:pPr marL="342900" marR="0" lvl="0" indent="-2006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24" descr="http://mihalakas.files.wordpress.com/2012/02/governance-pyramids-law-of-nature1.gi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96200" y="2362200"/>
            <a:ext cx="4041775" cy="3062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Levels of Government</a:t>
            </a:r>
            <a:endParaRPr/>
          </a:p>
        </p:txBody>
      </p:sp>
      <p:pic>
        <p:nvPicPr>
          <p:cNvPr id="190" name="Google Shape;190;p25" descr="http://www.cpdulles.com/img/h_governm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00" y="1828800"/>
            <a:ext cx="6781800" cy="45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“Local” government </a:t>
            </a:r>
            <a: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(Tallahassee / Leon County)</a:t>
            </a:r>
            <a:b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Closest to the people and provides most services</a:t>
            </a:r>
            <a:b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discuss services provided by this level of government……..</a:t>
            </a:r>
            <a:endParaRPr/>
          </a:p>
        </p:txBody>
      </p:sp>
      <p:pic>
        <p:nvPicPr>
          <p:cNvPr id="196" name="Google Shape;196;p26" descr="http://images.google.com/url?q=http://pics4.city-data.com/cpicv/vfiles5974.jpg&amp;usg=AFQjCNHbdnTRZsMWfcS7yI8JUaIV2GM51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3105150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 descr="http://bloximages.newyork1.vip.townnews.com/wtxl.com/content/tncms/assets/v3/editorial/0/ae/0ae1cc6c-3c7b-11e5-9a2b-4378d820c1b3/55c3c5d8728f8.imag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2886075"/>
            <a:ext cx="3581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“State” government</a:t>
            </a:r>
            <a:r>
              <a:rPr lang="en-US" sz="36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6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(Florida)</a:t>
            </a:r>
            <a:b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discuss services provided by this level of government</a:t>
            </a:r>
            <a:endParaRPr/>
          </a:p>
        </p:txBody>
      </p:sp>
      <p:pic>
        <p:nvPicPr>
          <p:cNvPr id="203" name="Google Shape;203;p27" descr="http://williamfaulknerconstruction.com/William%20Faukner%20Construciton%20New%20Home%20Builder%20of%20Luxury%20Tallahassee%20New%20Homes/Florida%20Governme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11462"/>
            <a:ext cx="3848100" cy="387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2438400"/>
            <a:ext cx="310832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“Federal” government</a:t>
            </a:r>
            <a: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(United States of America)</a:t>
            </a:r>
            <a:br>
              <a:rPr lang="en-US" sz="32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Highest level – others must follow all from Federal</a:t>
            </a:r>
            <a:b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discuss services provided by this level of government</a:t>
            </a:r>
            <a:endParaRPr/>
          </a:p>
        </p:txBody>
      </p:sp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971800"/>
            <a:ext cx="43434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 descr="Image result for president donald trump"/>
          <p:cNvPicPr preferRelativeResize="0"/>
          <p:nvPr/>
        </p:nvPicPr>
        <p:blipFill rotWithShape="1">
          <a:blip r:embed="rId4">
            <a:alphaModFix/>
          </a:blip>
          <a:srcRect l="21571" r="25221"/>
          <a:stretch/>
        </p:blipFill>
        <p:spPr>
          <a:xfrm>
            <a:off x="6934200" y="2590800"/>
            <a:ext cx="3200400" cy="3995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Values</a:t>
            </a:r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United States has inspired many nations because of it’s basic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values.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 – equality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2 – liberty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3 - justice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American citizens, we are all guaranteed certain rights and freedoms. Many of these based from ideas in our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 Constitution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-- 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seeks to protect these values.</a:t>
            </a:r>
            <a:endParaRPr/>
          </a:p>
        </p:txBody>
      </p:sp>
      <p:pic>
        <p:nvPicPr>
          <p:cNvPr id="218" name="Google Shape;218;p29" descr="http://www.wcupa.edu/constitution/images/wethepeopl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752600"/>
            <a:ext cx="3800475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Values</a:t>
            </a:r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5410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Equality – means that each citizen has the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enjoy the same freedoms guaranteed to all.</a:t>
            </a:r>
            <a:endParaRPr/>
          </a:p>
          <a:p>
            <a:pPr marL="342900" marR="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the right to seek employment, get an education, etc.</a:t>
            </a:r>
            <a:endParaRPr/>
          </a:p>
        </p:txBody>
      </p:sp>
      <p:pic>
        <p:nvPicPr>
          <p:cNvPr id="225" name="Google Shape;225;p30" descr="http://www.wcupa.edu/constitution/images/wethepeople2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828800"/>
            <a:ext cx="3810000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 descr="http://www.mec.edu/siteimages/home/ho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4114800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0" descr="http://www.amestools.com/CMFiles/Images/EO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4038600"/>
            <a:ext cx="1752600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Values</a:t>
            </a:r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Liberty– grants the citizens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freedom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make choices in their daily lives.</a:t>
            </a:r>
            <a:endParaRPr/>
          </a:p>
          <a:p>
            <a:pPr marL="342900" marR="0" lvl="0" indent="-2006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have the right to choose our religion, where we live, who we marry, etc.</a:t>
            </a:r>
            <a:endParaRPr/>
          </a:p>
        </p:txBody>
      </p:sp>
      <p:pic>
        <p:nvPicPr>
          <p:cNvPr id="234" name="Google Shape;234;p31" descr="http://www.wcupa.edu/constitution/images/wethepeople2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828800"/>
            <a:ext cx="3810000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1" descr="http://cdn.bikyamasr.com/wp-content/uploads/2010/06/freedom-of-religi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0" y="4038600"/>
            <a:ext cx="2000250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1" descr="http://www.goodbackpackers.com/wp-content/uploads/2009/05/flights-to-orlando-300x24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0" y="3962400"/>
            <a:ext cx="1905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 Values</a:t>
            </a:r>
            <a:endParaRPr/>
          </a:p>
        </p:txBody>
      </p:sp>
      <p:sp>
        <p:nvSpPr>
          <p:cNvPr id="242" name="Google Shape;242;p32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5257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Justice– means that our government make sure all is fair and right – it provides protection (police) from our rights being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violated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If someone infringes on your rights, the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courts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punish them.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422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Doing the “right thing” means fulfilling your 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civic duty</a:t>
            </a: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/>
          </a:p>
        </p:txBody>
      </p:sp>
      <p:pic>
        <p:nvPicPr>
          <p:cNvPr id="243" name="Google Shape;243;p32" descr="http://www.wcupa.edu/constitution/images/wethepeople2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1676400"/>
            <a:ext cx="3810000" cy="22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2" descr="http://www.tspa.name/poli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3581400"/>
            <a:ext cx="3657600" cy="23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2" descr="http://thedailyrecord.com/ontherecord/files/2011/03/gavel-judg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029200"/>
            <a:ext cx="2133600" cy="15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2209800" y="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Qualities of a Good Citizen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1600200" y="762000"/>
            <a:ext cx="8991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Abraham Lincoln once said that We cannot have “a government of the people, by the people, for the people” unless people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participate</a:t>
            </a: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several ways that citizens can get involved.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AutoNum type="arabicPeriod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Voting in Elections</a:t>
            </a:r>
            <a:endParaRPr/>
          </a:p>
          <a:p>
            <a:pPr marL="91440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AutoNum type="arabicPeriod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important </a:t>
            </a: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</a:t>
            </a:r>
            <a:r>
              <a:rPr lang="en-US" sz="24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/>
          </a:p>
          <a:p>
            <a:pPr marL="91440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AutoNum type="arabicPeriod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</a:t>
            </a: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representatives </a:t>
            </a: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are best</a:t>
            </a:r>
            <a:endParaRPr/>
          </a:p>
          <a:p>
            <a:pPr marL="91440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qualified!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AutoNum type="arabicPeriod"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Expressing Your Opinion </a:t>
            </a:r>
            <a:endParaRPr/>
          </a:p>
          <a:p>
            <a:pPr marL="91440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AutoNum type="arabicPeriod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 Let your voice be heard!</a:t>
            </a:r>
            <a:endParaRPr/>
          </a:p>
          <a:p>
            <a:pPr marL="914400" marR="0" lvl="1" indent="-514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AutoNum type="arabicPeriod"/>
            </a:pPr>
            <a:r>
              <a:rPr lang="en-US"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involved in Government</a:t>
            </a:r>
            <a:endParaRPr/>
          </a:p>
        </p:txBody>
      </p:sp>
      <p:pic>
        <p:nvPicPr>
          <p:cNvPr id="252" name="Google Shape;252;p33" descr="http://upload.wikimedia.org/wikipedia/commons/thumb/1/1b/Abraham_Lincoln_November_1863.jpg/220px-Abraham_Lincoln_November_186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3400" y="4038600"/>
            <a:ext cx="20955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 descr="http://aspanational.files.wordpress.com/2012/01/vote-butto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5410200"/>
            <a:ext cx="1295400" cy="12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we study“Civics”?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n-US" sz="28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Civics</a:t>
            </a: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is the study of what it means to be a citizen.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Civics is the study of our rights and duties as citizens.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citizen is a</a:t>
            </a: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legally</a:t>
            </a:r>
            <a:r>
              <a:rPr lang="en-US" sz="2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recognized member of a community.</a:t>
            </a:r>
            <a:endParaRPr/>
          </a:p>
        </p:txBody>
      </p:sp>
      <p:pic>
        <p:nvPicPr>
          <p:cNvPr id="111" name="Google Shape;111;p16" descr="http://rds.yahoo.com/_ylt=A0WTb_6LJsRI.lAAgjujzbkF/SIG=132eer0lc/EXP=1220900875/**http%3A//edition.cnn.com/2002/fyi/lesson.plans/06/27/pledge/story.pledge2.ap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2514600"/>
            <a:ext cx="3810000" cy="290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>
            <a:spLocks noGrp="1"/>
          </p:cNvSpPr>
          <p:nvPr>
            <p:ph type="title"/>
          </p:nvPr>
        </p:nvSpPr>
        <p:spPr>
          <a:xfrm>
            <a:off x="22098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</a:pPr>
            <a:r>
              <a:rPr lang="en-US" sz="40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Qualities of a Good Citizen</a:t>
            </a:r>
            <a:endParaRPr/>
          </a:p>
        </p:txBody>
      </p:sp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1676400" y="1219200"/>
            <a:ext cx="883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 Ten Characteristics of a Good Citizen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Responsible family member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and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obey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law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the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rights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property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others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loyal to and proud of their country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part in and improve the community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 an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active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 in their government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natural resources wisely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informed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key issues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Believe in equal opportunities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AutoNum type="arabicPeriod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 individual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differences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points of views and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ways of life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are different from their own.</a:t>
            </a:r>
            <a:endParaRPr/>
          </a:p>
          <a:p>
            <a:pPr marL="342900" marR="0" lvl="0" indent="-22098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0" name="Google Shape;260;p34" descr="http://sitemaker.umich.edu/mitchellyellin.356/files/communit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4400" y="1828800"/>
            <a:ext cx="1905000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 descr="http://team-antarctica.wikispaces.com/file/view/obey_the_laws.JPG/231421464/709x406/obey_the_law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3276600"/>
            <a:ext cx="16764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 descr="http://images.teamsugar.com/files/upl2/10/104169/07_2009/c2684a16ad82829a_sb10066078g-0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5400" y="4191000"/>
            <a:ext cx="1600200" cy="120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Roman Citizenship</a:t>
            </a: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3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609600" y="2174875"/>
            <a:ext cx="53863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261100" y="1862137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r>
              <a:rPr lang="en-US" sz="28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idea of “citizen” has changed over time.</a:t>
            </a:r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2"/>
          </p:nvPr>
        </p:nvSpPr>
        <p:spPr>
          <a:xfrm>
            <a:off x="6324600" y="2552700"/>
            <a:ext cx="5389562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Romans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used the term “citizen” to make distinctions about their people.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Citizens were born in Rome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Non-citizens came from other territories.</a:t>
            </a:r>
            <a:endParaRPr/>
          </a:p>
        </p:txBody>
      </p:sp>
      <p:pic>
        <p:nvPicPr>
          <p:cNvPr id="121" name="Google Shape;121;p17" descr="http://www.dailygalaxy.com/photos/uncategorized/2007/04/26/ancientrome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187" y="3949700"/>
            <a:ext cx="2971800" cy="250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 descr="Julius Caesar Art Print by Howard David John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6400" y="1425575"/>
            <a:ext cx="2286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Times New Roman"/>
              <a:buNone/>
            </a:pPr>
            <a: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Today, citizens have </a:t>
            </a:r>
            <a:r>
              <a:rPr lang="en-US" sz="2800" b="1" i="1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rights</a:t>
            </a:r>
            <a: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800" b="1" i="1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responsibilities</a:t>
            </a:r>
            <a:r>
              <a:rPr lang="en-US" sz="2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that differ from country to country.</a:t>
            </a:r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4294967295"/>
          </p:nvPr>
        </p:nvSpPr>
        <p:spPr>
          <a:xfrm>
            <a:off x="15240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None/>
            </a:pPr>
            <a:endParaRPr sz="36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60020" algn="l" rtl="0"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None/>
            </a:pPr>
            <a:endParaRPr sz="36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Google Shape;129;p18" descr="Five Ashraya-NY volunte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4114800"/>
            <a:ext cx="3643312" cy="246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http://www.relishmag.com/asset/file/art/17/217/22920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4495800"/>
            <a:ext cx="3848100" cy="19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 descr="http://www.aafc.org/images/Man_Woma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5762" y="1733550"/>
            <a:ext cx="3810000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descr="http://img.timeinc.net/southern/images/travel_ss/food/1739566/organic-farm-family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7200" y="1981200"/>
            <a:ext cx="2133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8" descr="http://i60.photobucket.com/albums/h22/Last_Night_On_Earth/NewYorkersTogether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28800" y="2057400"/>
            <a:ext cx="2295525" cy="172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Citizens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3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None/>
            </a:pPr>
            <a:r>
              <a:rPr lang="en-US" sz="36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None/>
            </a:pPr>
            <a:r>
              <a:rPr lang="en-US" sz="36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2174875"/>
            <a:ext cx="53863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rights and duties of citizens depend on their country’s government.</a:t>
            </a:r>
            <a:endParaRPr/>
          </a:p>
          <a:p>
            <a:pPr marL="342900" marR="0" lvl="0" indent="-2209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example,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Israel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requires all it’s citizens (men and women) to join the military.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6192837" y="1535112"/>
            <a:ext cx="538956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2"/>
          </p:nvPr>
        </p:nvSpPr>
        <p:spPr>
          <a:xfrm>
            <a:off x="6192837" y="2174875"/>
            <a:ext cx="5389562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9" descr="http://upload.wikimedia.org/wikipedia/commons/a/a0/Israeli_military_police_women_stand_in_formation_during_an_honor_cordon_ceremony_for_Secretary_of_Defense_Robert_M._Gates_in_Tel_Aviv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1600200"/>
            <a:ext cx="3133725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descr="http://www.indiatalkies.com/images/israeli-army-16995h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3810000"/>
            <a:ext cx="3086100" cy="23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imes New Roman"/>
              <a:buNone/>
            </a:pPr>
            <a:r>
              <a:rPr lang="en-US" sz="4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Citizen &amp; Government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●"/>
            </a:pP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8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</a:t>
            </a:r>
            <a:r>
              <a:rPr lang="en-US" sz="2800" b="0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organizations, institutions, and individuals who exercise political authority over a group of people.</a:t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1525587" y="1914525"/>
            <a:ext cx="914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2" name="Google Shape;152;p20"/>
          <p:cNvGrpSpPr/>
          <p:nvPr/>
        </p:nvGrpSpPr>
        <p:grpSpPr>
          <a:xfrm>
            <a:off x="2489200" y="1914525"/>
            <a:ext cx="7215187" cy="461962"/>
            <a:chOff x="0" y="0"/>
            <a:chExt cx="7215187" cy="732893188"/>
          </a:xfrm>
        </p:grpSpPr>
        <p:sp>
          <p:nvSpPr>
            <p:cNvPr id="153" name="Google Shape;153;p20"/>
            <p:cNvSpPr txBox="1"/>
            <p:nvPr/>
          </p:nvSpPr>
          <p:spPr>
            <a:xfrm>
              <a:off x="0" y="0"/>
              <a:ext cx="7215187" cy="73289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0" y="0"/>
              <a:ext cx="7018337" cy="732893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155" name="Google Shape;155;p20" descr="US Constitution - The Pledge of Allegiance to the Fla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125662"/>
            <a:ext cx="3810000" cy="3824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imes New Roman"/>
              <a:buNone/>
            </a:pPr>
            <a:r>
              <a:rPr lang="en-US" sz="54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“government”?</a:t>
            </a:r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2209800" y="1524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“Government” is the ruling authority for a community.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</a:pPr>
            <a:r>
              <a:rPr lang="en-US" sz="3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has the power to make laws, enforce laws, and make decisions for the community.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●"/>
            </a:pPr>
            <a:r>
              <a:rPr lang="en-US" sz="3200" b="1" i="1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Authority (the power to direct the actions of people)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imes New Roman"/>
              <a:buNone/>
            </a:pPr>
            <a:r>
              <a:rPr lang="en-US" sz="4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Citizen &amp; Government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1600200" y="1295400"/>
            <a:ext cx="533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Citizens should be productive and active members of society.</a:t>
            </a:r>
            <a:endParaRPr/>
          </a:p>
          <a:p>
            <a:pPr marL="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Good Citizens should be 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loyal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their government.</a:t>
            </a:r>
            <a:endParaRPr/>
          </a:p>
          <a:p>
            <a:pPr marL="0" marR="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citizen also is entitled to protection by and from that government</a:t>
            </a:r>
            <a:r>
              <a:rPr lang="en-US"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Times New Roman"/>
              <a:buChar char="–"/>
            </a:pP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the “</a:t>
            </a:r>
            <a:r>
              <a:rPr lang="en-US" sz="24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Contract</a:t>
            </a:r>
            <a:r>
              <a:rPr lang="en-US"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that people have with their government – governments exist to protect the rights of the people and the people should respect the decisions of government.</a:t>
            </a:r>
            <a:endParaRPr/>
          </a:p>
        </p:txBody>
      </p:sp>
      <p:pic>
        <p:nvPicPr>
          <p:cNvPr id="168" name="Google Shape;168;p22" descr="http://www.cnn.com/SPECIALS/2006/yir/timeline/images/03.imigraton.protests.gi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1905000"/>
            <a:ext cx="3736975" cy="227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Times New Roman"/>
              <a:buNone/>
            </a:pPr>
            <a:r>
              <a:rPr lang="en-US" sz="4800" b="1" i="1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Citizen &amp; Government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1"/>
          </p:nvPr>
        </p:nvSpPr>
        <p:spPr>
          <a:xfrm>
            <a:off x="533400" y="609600"/>
            <a:ext cx="6172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None/>
            </a:pPr>
            <a:endParaRPr sz="28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None/>
            </a:pPr>
            <a:endParaRPr sz="32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Americans are citizens of their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communities.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America, you are a citizen of BOTH your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country</a:t>
            </a: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your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●"/>
            </a:pP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called a </a:t>
            </a:r>
            <a:r>
              <a:rPr lang="en-US" sz="2400" b="1" i="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federal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 of government where the power is shared between the states and national governments.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</a:pP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opposed to a </a:t>
            </a:r>
            <a:r>
              <a:rPr lang="en-US" sz="2000" b="1" i="0" u="sng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confederal</a:t>
            </a:r>
            <a:r>
              <a:rPr lang="en-US"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system (No Central Power)</a:t>
            </a:r>
            <a:endParaRPr/>
          </a:p>
        </p:txBody>
      </p:sp>
      <p:pic>
        <p:nvPicPr>
          <p:cNvPr id="175" name="Google Shape;175;p23" descr="http://www.cnn.com/SPECIALS/2006/yir/timeline/images/03.imigraton.protests.gi.jp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4572000"/>
            <a:ext cx="3276600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 descr="http://mihalakas.files.wordpress.com/2012/02/governance-pyramids-law-of-nature1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4200" y="1981200"/>
            <a:ext cx="3200400" cy="24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0A06F6349A43B391C5B0A9099967" ma:contentTypeVersion="11" ma:contentTypeDescription="Create a new document." ma:contentTypeScope="" ma:versionID="1fad7d6b183b5cda5f286688f9350268">
  <xsd:schema xmlns:xsd="http://www.w3.org/2001/XMLSchema" xmlns:xs="http://www.w3.org/2001/XMLSchema" xmlns:p="http://schemas.microsoft.com/office/2006/metadata/properties" xmlns:ns3="f574335c-60ed-4b55-91ad-73faf3bb8cd6" xmlns:ns4="4836c2ae-d1d8-40f4-8c74-14b4aebf354a" targetNamespace="http://schemas.microsoft.com/office/2006/metadata/properties" ma:root="true" ma:fieldsID="e56b74b6c3c0ef0cdc6ffc78b496705e" ns3:_="" ns4:_="">
    <xsd:import namespace="f574335c-60ed-4b55-91ad-73faf3bb8cd6"/>
    <xsd:import namespace="4836c2ae-d1d8-40f4-8c74-14b4aebf3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4335c-60ed-4b55-91ad-73faf3bb8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6c2ae-d1d8-40f4-8c74-14b4aebf3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63B6DF-62E5-489A-B773-4781EC379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4335c-60ed-4b55-91ad-73faf3bb8cd6"/>
    <ds:schemaRef ds:uri="4836c2ae-d1d8-40f4-8c74-14b4aebf3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5B221E-7E16-41ED-A187-071C2299B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AC8C7C-2E6F-487A-AC83-F6BEA45E327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4836c2ae-d1d8-40f4-8c74-14b4aebf354a"/>
    <ds:schemaRef ds:uri="f574335c-60ed-4b55-91ad-73faf3bb8c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Widescreen</PresentationFormat>
  <Paragraphs>96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Noto Sans Symbols</vt:lpstr>
      <vt:lpstr>Times New Roman</vt:lpstr>
      <vt:lpstr>Soaring</vt:lpstr>
      <vt:lpstr>1_Soaring</vt:lpstr>
      <vt:lpstr>Civics In Our Lives</vt:lpstr>
      <vt:lpstr>Why do we study“Civics”?</vt:lpstr>
      <vt:lpstr>Roman Citizenship</vt:lpstr>
      <vt:lpstr>Today, citizens have rights and responsibilities that differ from country to country.</vt:lpstr>
      <vt:lpstr>Citizens</vt:lpstr>
      <vt:lpstr>The Citizen &amp; Government</vt:lpstr>
      <vt:lpstr>What is “government”?</vt:lpstr>
      <vt:lpstr>The Citizen &amp; Government</vt:lpstr>
      <vt:lpstr>The Citizen &amp; Government</vt:lpstr>
      <vt:lpstr>Citizens’ “Training”</vt:lpstr>
      <vt:lpstr>Levels of Government</vt:lpstr>
      <vt:lpstr>“Local” government  (Tallahassee / Leon County) Closest to the people and provides most services  - discuss services provided by this level of government……..</vt:lpstr>
      <vt:lpstr>“State” government (Florida) - discuss services provided by this level of government</vt:lpstr>
      <vt:lpstr>“Federal” government (United States of America) Highest level – others must follow all from Federal - discuss services provided by this level of government</vt:lpstr>
      <vt:lpstr>American Values</vt:lpstr>
      <vt:lpstr>American Values</vt:lpstr>
      <vt:lpstr>American Values</vt:lpstr>
      <vt:lpstr>American Values</vt:lpstr>
      <vt:lpstr>Qualities of a Good Citizen</vt:lpstr>
      <vt:lpstr>Qualities of a Good Citizen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Civics In Our Lives</dc:title>
  <dc:creator>LaCoste, Katie</dc:creator>
  <cp:lastModifiedBy>LaCoste, Katie</cp:lastModifiedBy>
  <cp:revision>1</cp:revision>
  <dcterms:modified xsi:type="dcterms:W3CDTF">2019-08-28T14:02:58Z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0x010100E7A40A06F6349A43B391C5B0A9099967</vt:lpwstr>
  </property>
</Properties>
</file>