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4102100" y="-2197100"/>
            <a:ext cx="3886200" cy="96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-469900" y="2171702"/>
            <a:ext cx="5410199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4826000" y="-685799"/>
            <a:ext cx="48768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0160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6197600" y="609601"/>
            <a:ext cx="48768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1011936" y="1329264"/>
            <a:ext cx="4876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193536" y="609600"/>
            <a:ext cx="4876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4"/>
          </p:nvPr>
        </p:nvSpPr>
        <p:spPr>
          <a:xfrm>
            <a:off x="6193536" y="1329264"/>
            <a:ext cx="48768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1011936" y="1249362"/>
            <a:ext cx="48768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7"/>
          <p:cNvCxnSpPr/>
          <p:nvPr/>
        </p:nvCxnSpPr>
        <p:spPr>
          <a:xfrm>
            <a:off x="6193536" y="1249362"/>
            <a:ext cx="48768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4947821" y="457201"/>
            <a:ext cx="6126579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1016002" y="457200"/>
            <a:ext cx="356487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9" name="Google Shape;69;p9"/>
          <p:cNvCxnSpPr/>
          <p:nvPr/>
        </p:nvCxnSpPr>
        <p:spPr>
          <a:xfrm rot="5400000">
            <a:off x="2871259" y="2514336"/>
            <a:ext cx="3810000" cy="2117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1036320" y="457200"/>
            <a:ext cx="100584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133856" y="3505200"/>
            <a:ext cx="985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2286000" y="457200"/>
            <a:ext cx="7772400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Duties and Responsibilities of Citizens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2667001"/>
            <a:ext cx="4724400" cy="334251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/>
        </p:nvSpPr>
        <p:spPr>
          <a:xfrm>
            <a:off x="1558212" y="388776"/>
            <a:ext cx="52235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Taking Part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Government</a:t>
            </a: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6553200" y="838200"/>
            <a:ext cx="4495800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Taking part is as easy as </a:t>
            </a: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voting</a:t>
            </a: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joining a political party or attending civic meetings.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also need leaders who will run for office.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quality of government depends on the </a:t>
            </a:r>
            <a:r>
              <a:rPr lang="en-US" sz="32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people in it</a:t>
            </a:r>
            <a:r>
              <a:rPr lang="en-US" sz="3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3914" y="2590801"/>
            <a:ext cx="4692184" cy="3115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/>
        </p:nvSpPr>
        <p:spPr>
          <a:xfrm>
            <a:off x="1524000" y="381001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Helping Your Community</a:t>
            </a:r>
            <a:endParaRPr/>
          </a:p>
        </p:txBody>
      </p:sp>
      <p:sp>
        <p:nvSpPr>
          <p:cNvPr id="163" name="Google Shape;163;p23"/>
          <p:cNvSpPr txBox="1"/>
          <p:nvPr/>
        </p:nvSpPr>
        <p:spPr>
          <a:xfrm>
            <a:off x="5211318" y="1371600"/>
            <a:ext cx="5685282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your most important responsibilities is taking part in community service to help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others in need</a:t>
            </a:r>
            <a:r>
              <a:rPr lang="en-US" sz="3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your community.</a:t>
            </a:r>
            <a:endParaRPr/>
          </a:p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Volunteering</a:t>
            </a: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huge part of being an active citizen in the community.</a:t>
            </a:r>
            <a:endParaRPr/>
          </a:p>
          <a:p>
            <a:pPr marL="2857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1193336"/>
            <a:ext cx="3458718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/>
        </p:nvSpPr>
        <p:spPr>
          <a:xfrm>
            <a:off x="1524000" y="355355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Respecting and Protecting Others’ Rights</a:t>
            </a:r>
            <a:endParaRPr/>
          </a:p>
        </p:txBody>
      </p:sp>
      <p:sp>
        <p:nvSpPr>
          <p:cNvPr id="170" name="Google Shape;170;p24"/>
          <p:cNvSpPr txBox="1"/>
          <p:nvPr/>
        </p:nvSpPr>
        <p:spPr>
          <a:xfrm>
            <a:off x="6035526" y="1925016"/>
            <a:ext cx="508967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should know your rights.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rights you have belong to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those around you too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have the responsibility to make sure your rights and others’ rights are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protected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71" name="Google Shape;171;p24" descr="data:image/jpeg;base64,/9j/4AAQSkZJRgABAQAAAQABAAD/2wCEAAkGBxQSEhQUExQWFhUWFxYYFxgYGR0UGRsaFRkYHRoXGBkaHCggGRwmHBgcITEhJSkrLi4uGB8zODQsNygtLysBCgoKDg0OGxAQGy0lICQsLCwsLCwtLCwsLCwsLCwsLCwsLCwsLCwsLCwsLCwsLCwsLCwsLCwsLCwsLCwsLCwsLP/AABEIALcBFAMBEQACEQEDEQH/xAAcAAABBAMBAAAAAAAAAAAAAAAABQYHCAEDBAL/xABPEAACAQMCAgcCCgYIAwUJAAABAgMABBESIQUxBgcTIkFRYTJxFBYXNFSBkpOxsyNyc5Gh8AgVM0JSYsHRJHSyNVOClNIlQ1Vjg6Lh8fL/xAAbAQABBQEBAAAAAAAAAAAAAAAAAQMEBQYCB//EAD8RAAIBAgMCCgkEAgEDBQAAAAABAgMRBCExBRIGExZBUVRxcpGxFSIyMzVTYaHBFDRSgULwQyPh8SQlYsLR/9oADAMBAAIRAxEAPwCPOEcGNwQqAs5JCqoyTgZO3uz+6thtfa8dn14040U7lls7ZFLFYeVepVskxa+T26+jzfd1VLhNPqyJXofZ3WTPye3f0eb7ujlNPqyD0Ps7rJj5Pbv6PN93S8pp9WQeh9ndZM/J7d/R5vu6OU0+rIPQ+zusmPk9uvo833dHKafVkHofZ3WTPye3f0eb7ujlNPqyD0Ps7rJj5Pbv6PN93Rymn1ZB6H2d1kz8nt39Hm+7o5TT6sg9D7O6yY+T26+jzfd0cpp9WQeh9ndZD5Pbr6PN93Ryln1ZB6H2d1kPk9u/o833dHKafVkHofZ3WTPye3f0eb7ujlNPqyD0Ps7rJj5Pbv6PN93Rymn1ZB6H2d1kz8nt39Hm+7o5TT6sg9D7O6yHye3f0eb7uk5TT6sg9D7O6yeJegNyqlmgmCqCSSmwAGST9VHKedv26D0Ps7mxJxcL6Ltc5+DhpdPPQA2PfijlPPqyOpbE2fF54kUPk9u/o833dLyml1ZHPofZ3WTHye3X0eb7ujlNLqyD0Ps7rIm8Q6Pdg4SbMbnkrAA+Hh9Y/fXL4Ty6shVsTANZYkUvk9uvo833dLymn1ZCehtndZONOiUhIUJIxPLSmoe7K5FNS4Wxpv1qCOlsTANXWJPc3Q2VHjjaOQPKWEa6O8+kZbSPHA3NFLhbGp7vDq30E9CYDnxJ1fJ7d/R5vu6d5TS6shPQ+zusmPk9u/o833dLymn1ZB6H2d1kz8nt39Hm+7o5TT6sg9D7O6yY+T27+jzfd0cpp9WQeh9ndZD5Pbv6PN93Rymn1ZB6H2d1kPk9u/o833dHKafVkHofZ3WTPye3f0eb7ujlNPqyD0Ps7rJj5Pbv6PN93Rymn1ZB6H2d1kz8nt39Hm+7o5TT6sg9D7O6yc190LmhXVLFJGuQMsmBk+FJyneUXh1mxylsHB1ZWp4i7sNO8TDbD+cmrjHwpzlGW4leKdvEzTSpycFK9mSH1Q/Prf8AXk/KaqbhUrbQh2GiwD/9lrdq80WKFUpQrQzSWFMUoEBx9cV7JDJBiNbpwrRSqmERDH2j5VmbLAbLtjz9UOlG7sdvQLrCvr/idkjnELQyJIijIYxoxNw23d1SAKMbDBHicgjWRM9vexu7okiM8eNahgWXOcagNxyPPyoEOigCOusPrElsZWgt4FlkWOJizE4BlkIC6Bgt3VO4bmy+tGR1GLloR5xPrC4rOVNuHt9cmpyctgjwAcaVhC6dsZLBic5wEujpUp9BrtennELWGUfCJZppXEMIkXUETvN2+43dicKN9lbUCAoouhHBpkjdGesAy5MkkbxRuYXk0lJJZToIaGPOFhUFixY5AAJxypTgkCxvI5kWSJ1dGGVZSGUjlkEbGiwG6hgMTpf02a3vY7SGS3jPZNNLJOC4A30JGiSKzOdJJH+Eg+lM4iq6UN5Jv6IVK7G63Tnikvfs0S4QZw4tGgt3wNyZZbrUoA3BxgkAU2sVFZTsn0Xu/BC7vQZ4n1oGO3livo4dbJJGWtJ45iC4KgmF3DAHOdmO3PFPUqyqZq/9poTQjDox0rjs7m1uQrM0MEisq7ByUZEVyTsoJDE4PIbeU2tODhBLW2ZJxFSnKEFFZpZkqXfT/ikqmS0tIVVY7djFN2jTF7iUoqjSVUbYfB5KQSd8Ctni6MZxhvZyvb+tSOo5ZHH0Y61b6VGmmtYniV4kZINaTjtyFjdVkYq6sx0jcbjnTk69OE1BvW/21EsxldKeNWv9cNLNDOsRkjmmjZVWUSJH3YmByugsFLbnZmxvT9OalC8cxd60bWHU/WIb6XQkctyuWVo0R0tQr7p2mlHllY6dPeVVzq7uOVfi4zcWt/cXTz/eyCNugcasxgj7Z7q3AYFo7S3eFVAzlSezZ2Q+alSeeB4ZaSUazUFGb6ZSu39bXSH+Y3dBOGR3N5Lfr2jQxjsbVpWdizjUtxNpkJKk7ICNOysCPGtVs6jUp0Uqtr65admQxNpvIV+snpwnCrcPpDzSErEmQBkDd3Gc6BtnHiQNs5E45IVuuuzibyKymGMDP6NY8q2RjvFyW25jBH10AObor1jcbukeWO3triOM99f7N8KMsEXtASSCN9LAH66AJK6BdNYeJw6lHZzLtJCzAspGMsADnRk4BIHI7UlgHTRYAosAUWAKLAaEvIzI0QdTIgVmQEFlDZ0kjmAcH91FgGd1ufMR+2T8GpmvpHtRecHf3j7r8itV6e+fefxNb3Fqyp9xfkz9XOrNvpZIXVB8+t/15PyWqj4VfEIdhoMB8Frdq80WKFUpRrQzQBFXXdw6f/hruKR41g1qXU6RC0hTTLsQ2+NB5gA+/KMVakb8H6PlDHJJ7QiMbpz5k4OoHbunFNSnYsqOGeUmeo+ElbiIRtIHKmGCKBmWRwCW7zjGOZJ3A2yTzrqMmxmtShB5kv8AVh0Rls+3nnCxyXAjzEuG0dnr3ZwSHc68k/xPOuyJNpu6Vh+UpyQt00uBJxS5ZTkRpDDy5MgZ2GRzx2o/Dwpmq+YsMDHWQmU0yxR5Kg4yBtuPQ+Y8qBGkct3wyKQEMg7wwSO6SMhsZHqAfqrpTaGZ4enLmJL6mICnD2XChBc3AjxzKB8Zf/NrDDbwC1IWhTzVpNIfjHFDdjkh7g19cTm7vUjgtoLmRnFzcEPiFI1jXTH3SdRTJ1MB3hscb0O1J05Voxu3JaRWV+156fRDsE7HV29pcjMaPxIxkI2T2dpHpzk4bEACqdgodsBTv7VV25i07TapX6M5P/7eNl5HXq9ozOnN2LuRIdcaQBWuHaJFSPslPZqEdlDzkygqGACkuMA4zV7gKPEU1vXv9df+w3J3HB0O6NRWsscDgDsIFu7x85DSPqEcL+HZxhWkA8SFbw3rMZjpzpuUHlKW7HsWr7XodxjnnzCnwyRnHDySS95dTXbsVJPZRpIyA5PdGkwoPDcVHqyjTdV/LiorPndr/lnSzS+ojrwjlCxCGQ3fDWCnC571xaPgAggKQAcZHaDyOJ36hTiprO27P+tJffyOLHjjvRePiVzDI4cPcWDkEsdKT25RTqIHewXwcbd3O+a4oY2WGpST0U0v6Yso3f8AQ6er3ojby8OtJdVyheJCwW5lVdS+IUMAuSM4AxvV7Uo06ntRTGkx1v0WXSFW5ukAbJxLrLAjBUtIrMB+qQRzBBqL6Lwe9vcWri78uk6L+9t+G2hdz2cECKv95yBkIo8WJJIGT55PianpJKyOSqHTTpG/ELuW4kzhiRGp/uRgnQm3PAO58Tk+NKAh0ALnQzj72N3HPGVBB0ksCwCvsxwDuQpNAHZd8fa04hNccPuGIdmIk0aSwkIZlZGHLV6eFAFm+hHSaPiNpHPGRqIAlX/BJpBZPUZOx8qAF+gAoAjfrE45xKG+t47HSyCFpnh2LTBZURkyy93AYEEH/F5AFG7CpN6DP4vw+e3uX1K/a3KhFWJykt5IBrnkMqtpt4ldkJDclTClQWyilc7cLGu449cT2CW+hHgthAkk/adqxnKklMjutgE50lgNu94UzX0j3kXXB1L9Y+6yLbz2j7z+Jrf4vSn3F+TOVPeT7WSH1QfPrf8AXk/JaqLhV8Qh2GhwHwWt2rzRYoVSlGtDNAGm8tkljeORQyOpVlO4KsMEH3igCu/GEfhd01ncEumkPbyAameM91QVX+9lSu++VPgQS1OCeZOw2JcfVkL3V3eSwcTjkuYuyW6hNvHvrIcP2ihwo7pYZ5+VJSqQk3GL0OMVCplOcbJk3iniII/SfpNb8PjWS5cqHYIgVS7MxycBVBPIc/8AcUAQpNLHcvcyx6wk9xNIDujEF9ue65CgfvpmftFnhof9FnHZw9m8RaKNDcQ9rGVbXJ2eRjtSRzOfAtgqQcYomsjnDVE5tWO66UacksAN8qSDt7ufu8aaRMqJJXbNdmrrqV2Lace2hifffvAgAjBGCAPGu5Kw3QnvRbvoSp1SxOOGxM4x2jzSrzyUlkZ1JBAxkHlvtg+Oz6KiTu2x4sM0pyRbwnoDdWDkW8VpcpkCGWdmE8S88NhCCoYk6U08vM7V2N2esVk5tLoXOdRlYeNv0XDkNeMLl1bWgK6IkOBskWSDggkFyzDI32p7D4Kjh42ggcmyPus+2UXlwJnES3NvaCKT2v7K6UMjKzABQ0kchxjuptvqrurGTlC2ivfwBc57450cljWdZeIXEnwxyOyit42aTuKunOO4AB7RKqoIyQSSWVhqK3bQ9nT6Dzg1znrojwGeaCCT4ZLEYFaGNEa3udCfowVLiELkqg272O6c8weauFw8pSThfezf1CEG1qcdnwW4S8KzzXajtTOksb20jNI69l2jRCMvGujuEaWQAcxTv6eiopRjzW/rXzE3HezNt4LbhN1EO3kfFvdNokkDMz3EsWgIgUKC7hhlRjuknAGaiY7CuvSUYLPei/6X/YGlBkkdB+FPa2FtBLjtI41VsHIzuSAfHnirUYF2lAr3/SK44Xu4bQZ0wprb1eX08cKBv/mNADK6BdDjxOSVBMIuzQPkp2mcnGMBhiuZOx3CG8PLo51Rxzx6pJ51Pn2HZL4bKJDrbfPeKjIxsK5c7HcaV+cUOKdUMESKY1u7lt9QSaCDfbG0keMYz4k5A232RVLiyo2Efpz1awWlgbqFrgOhj1pM0bYDkKV7iDLBmAyCQdyMjBpYzu7CTp2jc2f0fukjQ3htGcCKcMygj/3ygYw3hlFIx6CnBksXQAj9K+kMVhayXEuSEGFUc3c+yg9SfHwGT4UKLk91ahoRF0Y6yTc8QD3sccfaRrDE6kaYjkswJbfEh075OCi+BNTsdsnEYekqlRZP6nVGrFSJCn4a3EY3TCLatoKu6doZSjatSoSB2YKrgsCHycDTgtWQhbUcqVb6DT6Y9B7extO1GZJzJGplYKhCBcCNEjCoiAINgPrrmvpHvIt+Drf6x9xkIXntH3n8TW+xelPuL8mdqe8n2skPqg+fW/68n5LVRcKviEOw0OA+C1u1eaLFCqUo1oZoADQBFXXFwZluLPiCskawnsZpDnUFlbC4GMYGt9/DVmm6ivFjlJ2mmI1zbGa3/QB45I2D27yZDCRCGV+/lsEkqdQzgnbFU1Oo6VZXtnrY0Nekq9Cy5tLkr9FOMi8tYpxsWXDqeayL3XU+oYEVe3M21Z2I362Y7hOIwzdjNJbfBSmqNTIEcSMzkhclcqI8k88DyOOZK6HsPUjCd5DdtrhZFDocqeRwR6ciM1Hknct4TjJXWhpLxRyAYVXfO+MasY2z57jalzaOFxcJnuaQa4wr6ZFZZU8cGNgQceXvoje5zUjCorXPfFGkmaaVmDTSjGd1UYBwBuSo3J582NdOd2cww+5BqPOSf1W8VMtlHCy6ZLVI4WwdQIVF0sD6gbggYPmMEvJ3KucHB2Y8qU4CgAoAibpNY2b8Qvf60KLrjijtWlIUCEo2owltu0EhYk747vnvxNyysOU1Fp3HhecOSa3a3bJjeMxnB30lcZBG2fGmLyvcluKasJcDQcOUCaYlpNIB7M4CQIqjuoDoRVxl2OBq3I2FdO8nkcRShkzzw7o4Y5nkWVWilna5OVJlLsNlEuvAjHgoXcbHNK5O1jlU/WucfTiCCXsxH2Jv+2tUhbSrzIVnRydgWVVQOx8MavOim5N5iVt2xJQp8jGTQBULrIvvhHFL2QDu9syAg5BEf6MNn/MEz9dAD9/o8je+Pji3/j23+38Kaq6D9DVj4tuhoS8kujKHL3AnzIgaRFCMDDHLnKoS3I5GlVGOZPG/lY74u0r3OXjlhb8VlXsriCZYo5UaLXqCNLgJOAue+hB22zyyKWD3VmE477yZ6620xwe5Gc4EAz54mi3pIe0LVXqFfOA3ogubeY5xFNFIdIDHEbhjgEgE7ciQKkEQt8ekEAtUu3kCQPGsoZtjpddQ25lsH2Rk0WcnurVgVy6fdMJOJzh2GmKLUIU2JAbGpicAktpXIPLG3jW72HseFCKrVPaItWpfJCv1WdAGv5Uuphi1icFRjPavGynThlIaPmCfQiqLb2PlXrcWnkh2lGyuWKAqgHRkdbnzEftk/B6Zr6R7yLzg7+8fdfkVpvPbPvP4mt9i9KfcX5M/U95PtZIfVB8+t/15PyWqi4VfEIdhoMB8Frdq80WKFUpRrQzQAUAJXSnhfwq0nhGdTxnRg4Ide8hByMEOARv4UPMVOzuRXwu+dlRpmhQvsIwCGDj2kLF92BBBAUY5b8zQYijGDe6mabC15TS3mha6P8ZFjcMZDptJt2YkKkMoz+kb/LJkKT4MATzyJ2BxClHckV208K1LjIklQSq6q6MGVgCpByCCMggjmMVYlSV44Fe9vCJPF2kY+O7SMx8B5+AFR55MuMK/+lc2L2NyithZEO41Ln0zhhtXOcTu0Kyua3W3tgX0pGDhcquCc+HdGT7vSlzkDVOlnY7IoJ554re2VTLJqJL50oiDvO2CDzIH111CFxrE19xLdJc6CdFxw+AoXMksrdpM5xguVVSqd0Hsxp2B33NPpWKqUnJ3Y4yaBAJoASeIdJ7OA4muoIzkjDSKDleYxnYikARuM9IuG3kEtt8MtXMqOigyrjUykA7HOx8qUDg6BcREtoseQZLU/BpDnUC8IA1hge8rDDZ9T5VHqK0iZSfq2E1elK6MXtjcG4RXRhHbNKjBwNfZNv8Ao3wNmI5DNLu9DOd/pQscO4q6QSXF4qW0K7oh9qONRjEvhrJ5BfAqOfNN27Ot5pXaOzoJwPRGbqeNPhVy7zM2ldaJJjs4dWMgLGFBXJ72rc0+lYiSd2O2lECgCrHSDoHxQT3RW0mKNJI504YMuosp7pOrnnHn60AOLqUgmtbl0niliFyjLHrUoGe3ILABsEsFY+H+LyNN1FdD1B2kTHNpfVEWwWU5AbS2k5GoY3HvHI0zaxKbWhqmgiQxyPpUoOzRmwCBIVXQCf8AEwUY8TijMRqI1etQPNbxWMWjtbyUIuttIAi/SM23qqjP+au6au7jVaWViNzw7hfDUDNIvEr3SSI1w1mjEkAyHYvjHs538gDkT8Pha2Ilu043IjkkIfH+kVzesGuH7qnMcSd2GPYACNPAADHn61ttlcH4ULVKucvIjTq30NnRPgL393HbIdOvJZt+6i7s23jjYZ2yQKkba2nHDUXCL9Z6HNODbuWm4XYJbwxwxDEcaKij0UYGT4nzPjXnLbbu+cmHXQAx+tz5iP2yfg9MV9I95F5wd/ePuvyK03ntn3n8TW+xelPuL8mfqe8n2skPqg+fW/68n5LVRcKviEOw0GA+C1u1eaLFCqUo1oZoAKAA0ARd004QtpeLOoQR3RKnI1EXWSwOd2CsgbYYUFCdtVQ8XSc45XJ+ArKE7S/o4bC6WVDh45cEq2j2fQYyfAjx/wBqpqkXTd9DQU5RnGzzNto09spFpOYgf7jr20Q5DuoSCmAMAKQPTyl0doSWUsyBW2XCecMiPLOxuLBpO2QfBi2daHKpknkm7AHIGPDzO9WEa1Or7LzIUaVbDO016p3RcPeJmMJXS5JMbZAB80K8h6Y8a73k8mORpyi3KHOAsztJcyK3ZnUABojU49rc5YjfBP7qL9AOm161RnvoX0suIrqe5t7RrhTGIE73Zrs4YsxI2yP3ZGa6c4U/aZCnGpXleKF/it7xe9cO10tioHdigLMdzkGRtQ1Ng4JBx3RgDJqLPaFOLyzJNPZVWSvLI7CL2QJ2/EbhtHPstNsGyc97QuTttz92Kjz2m37KJVPZEV7UvA1JwSPcM0zqRgrJPLIpHkVZ8EehpiWOqvnsSY7Ooxd0r9pj4BawBpOygiUDvNoVBjbmceeKbhVr1HZSbHJ0cNSW9JIQbjpDFNlbW3SUDYySKEQah/hI1N5YwP8AWrnBbIxdd6sZpr9Q7UKafaJnCeKX9tfrKixYmIjMat2UTlj3QcnuucBQxHkM1YYjZ1TCxtPNdOpXYvCYnDy35x16NCVP6/4h/wDCZP8AzUH/AKqgbsdUyM5y9qxHzdJrq5uBNMkUsVvM/ZW6vphZl2V2k0t2unmDgAncYG1WuF2bOtTc4ak3D7Nr4qk6kOnQeF71qT6T2dlhxpOppQ64BGsBRpYkrqA3G+M13LZeJX+JzLYuMV/V8hWtes+HKiaKRdXJkDOgO2zl1Qr78FQBuRUeWErL/FkWWBxEf8GKPB+sKyuIy7SGDDEFZx2TbcmGTgqfPPvxXH6era7ixp4asldwfgzvs+mNjKjul1CVjXU51AaVzpywO4ydhnnkU1uu9ksxppx1I/6QdKYeL3CW/DkmlnjRpYp+0e3hicZAkaNh38Zxuu+rG4JpZwcXaSET5xRtOkNrd6be/Rbe7jJzFKTGykbF4pcKCGAPstuNtxzjuLTuiVGcZaindWdjZYuJdMfZ5KvJI74JGDoVmPexkd0Z3I8a59dnXqDbveiP9dJLfTa+zWOQWEKuAHUBis0mfZMjFe73SNIBzinkkkyNOW8yEoRhRjyFerbLo06eGhuJK6RXTbuz2T6ZPIAbkk8gKdx2LjhqTqMSMbssr1X9EBw+1UuuLmZVac5zv3isfMgaQ2k42JBNeYYzFSxVZ1Jf0ToqyHpUYUKAGP1ufMR+2T8HpivpHvIvODv7x91+RWm89s+8/ia32L0p9xfkz9T3k+1kh9UHz63/AF5PyWqi4VfEIdhoMB8Frdq80WKFUpRrQzQAUAFADX6y7SOXhl4JV1KsLybbENGNSkHzyB/GkDnQzbSUsillKHA2OB4DkATgeh32rNV167zNfQd4JtG6mmx44eOWrS280ae08bqM7blSBT+Glu1ExjFQc6Mkugjzo1BdC2VkkjIOdCOrHAyf7ykY3ztg+FX03FyKLDqrxd4tf2eoLSa7u47a7ZFTSZdMe2rTkBcnfOxPjtn6uKs+LpuUQjGVasqdT7Ek2dokSLHGoVFGAB/O59az86kpu8maGnSjTjuxN1cHdjRe3kcKF5WCIOZP85J9BT1OlOpKyGqlSFNXk7DMvOsDWzR2kJduSu2w95XGcD1Iq0w+ynOSv4FZLaMqknCijS1k0xD3Tdq/gD7CZx3VUbeHPxra4DYdCnBOSuXWE2TGSU6+b6OY7lGBgbCr2FOMFaKLuFKEFaKsa7m3WRSjDKnYj+eVcV6Ea0HCQ1iMPGvTdOeh33nFrmaHsJbhjHpCsFCxs4Axh3UZIPjjGfdkVT09gUIyu2/sU9PYFJS9aTa/r/8ADihiCqFUYAGAKuaNKFKO7BZF1Rowox3IaHuu27K7HG7ZtmqS4VSoZgCxCjJ5ljgfxPOo1bG0aK9Z5/QiYjH0KCvOQjcY42FRljcGUMylVGsLpIGWkPdY88BNQ5HV4GvdfF4tuNCFl0sy2N4QzleMFZfcbLO7nVIxZvXw93lV1szYzovja2cjMV8ROq7sl7+jxafpL6Ug8oEVt8b9oWHkTsh9M+tZjhAksY7dB3S9kfPS3ooZbhbyJI5ZFiaGSCXGiaNj7IY5CMMk5IOcBTgbijauh+LsxEg6Mklkh4Utp24KSzlrfKRupV+zETuckYAAABJJOPHndfSducVoh/WfD47e3WGIaY4owij0VcDJ8T5nx3pXoxoqHF7I9wr1rAZYan3V5ECWpKXUj0S7ec3sq/ooTiHcby/3jgHPdHnsde2cbYXb+OeIrOkn6sSVShZXJ4FUNh0zQAUAMfrc+Yj9sn4PTFfSPeRecHf3j7r8itN57Z95/E1vsXpT7i/Jn6nvJ9rJD6oPn1v+vJ+S1UXCr4hDsNBgPgtbtXmixQqlKNaGaACgAoAZvWnMfgiRByhmniTIAOykyNqztp0xnPny8abqS3Yt2HKMd6aVxrWXsAiQyg5OslTnJ8CgAwOVZyq7y0sa2krR1ub6bHAoTsDzEEdF0WR2jkeNZG1NGoTSCRglcr3ScDz8fqnxx81GzRX/AKBKTcXa512XAoomVwCzrqOpsMxZgAWJxz0jAAwACcDemZ4uc00PU8HThJS5xTqMSwpUIzV1d9DYb1Jbu+AuS8ksUSP7MccbsuwGBqJzv4YB51paUFGKsjH15ynN7zEHinVpdWcjdhCLm1BQKFKibYe3IhChzq2yD6454scHiY0ZXnG6JeAxkMPP/qRvERZb/RKYXimSQDJVoypx54Ph68q0VPatGct2MWaqltujUe5GLOyrRO6uXUZXVwpRQoAKAtYSuk7EWzlTjdPf7S8jnY1XbSi3SUVzteZS7dlKOEbT6BmCAe/1NW+F2LhoQi3G7POJVZN6myriMFFWirDdzNKmlkDJ0/o/WxFpcSEbPPgHPPQijGM7YJP768128742RMpeySm1U44IvRbjEt1HI8tu9vplZFR/aIXHeO2ME8iMg0AbulI/4K6/5eb8tqS18gKkcl/8P+leoPepYDXNRXkQl7Zazq/iC8MsQoABtYG283jVmP1kk/XXmMm3Jt6k0cFIAUAFADH63PmI/bJ+D0xX0j3kXnB394+6/IrTee2fefxNb7F6U+4vyZ+p7yfayQ+qD59b/ryfktVFwq+IQ7DQYD4LW7V5osUKpSjWhmgAoAKAGJ1i3qmS2tmRnDiSQ7al/RtGFLgnGAXznGxAwRvmJjJONJ2didgIRlVV1cRUUAYAwPTas+23qaZJLQzQKFAoUAFABQAUIQcXVOpHDwCMET3WR/8AXkrUQ9ldhjaqtN36R4tXZwQf1oOknE3ZS5aGCKIhD3slpJCMjddpF8R41Z7NopqU1dvoRc7JoKSlNXb6EI1sO6Mhh6MdR+sgn8a1GHTVNbya7TZYVNU0pJp/U21IJQUChQIJnGuHNcdlErae0lijySQMySIoJUe1gnOPSqTbKmqaknozOcIKcuIvfK4+W6jIuz2u5TJp56VVC2OeMEhc+GScVUrbGNVkpmK4uPQJcnUbcBU03kbNldYMRQAH2iH1HOPDujPpUiPCHHKO7dCcVEj/AKY8FSyvZLZJTJ2axhiRjvsoLAbDI351abDx06+IlKvPmyG6sbLIm/qKtyvCwxxiSeZl9wITfy3Q/wAKzmPm54mcm+dj8fZJEqIKFADd6w5CvDL0qSCLeTBGx9k0q1QFWFj1YUEAthQTsBq2yT4DevTMZLd2c3/8V5EKPtlsOhkRTh9khIJW2t1yDkHESDIPiK8xJos0oBQAUAMfrc+Yj9sn4PTFfSPeRecHf3j7r8itN57Z95/E1vsXpT7i/Jn6nvJ9rJD6oPn1v+vJ+S1UXCr4hDsNBgPgtbtXmixQqlKNaGaACgAoAiPp5cXA4udEXaIlkmlTIEH6SVyWGQQGJTTvjPZjfYVDxqg4JSdiw2c5773UdAqhdr5GlV7ZhSChQAUAFABQAUCHd1OXZb+sYydkvZGXntrAyPLGVzgeJPnWmo+7j2GQxPvZdpIr8qd7BnPmK7XF0ZprqVNllnlkR2OvUrMdBwDy0gAb8hWl2ZGrCg2kszYbHhVp4ZyilnznqFSAAx1HxOMfwq4oqcYWm7svsPGpGFqjuz3Tw+goFCgQUOjCBr+yUkAGYnJ80ikYD3krge+qbbcrUUvqZ/hFO2GS6WTrWVMUFAFWOse5SXit48bB1MigMu47saAjPoQR9VbHg3FKjKW7fN5/0R6zzJs6kv8Ase3/AFp/zpKymJd6039WPx0H3TIol8B4N8GEuZZZmlkaRmkbVjVyVRyVQMAAUANjrrudPCLgZIMjQoMesqEg+hVWH107h4b9WK+oj0K49gz4RBqZyqKB4sxAA/ea9D2u9zZ7X0REh7ZazoJ/2bYf8pbfkpXm5MF2gAoAKAGP1ufMR+2T8HpivpHvIvODv7x91+RWm89s+8/ia32L0p9xfkz9T3k+1kh9UHz63/Xk/JaqLhV8Qh2GgwHwWt2rzRYoVSlGtDNABQB51c/T0/nNAEK9KZpZ+JXMkLkRo8dpIFKq/wCiUMXUyLgAPKV043wSDvUPFShpJFhgYTveLFgCqA0q0CgUKACgAoAKACgS556krcGfi0wbIe4CAY/wGQ5z66/4Vp6XsLsMfXd6ku0d3WRxr4JYTMuO0kxDECdOXlOnY+gJbw9mnox3mkcRi5SUUQpDbIqxxudZChQCMjujy5eHM+Va2jRpRjGM3c3NChQhCEKju7f0d1WhdBQKFABQIera/FvNBOwyIp4ifczhDj1Acn6qqdsL/wBM39Sk29FPBt9DXmWDrJGFOXievsZeyIEmh9BPIPpOkn0zikAqJd3ZnkkmI0mWSSQjnguxJGT763WyKVSWDSi7akWpbezLL9VEyvwq00HIEZU7Y7yMQ3P1B3rFVo7lWcW75skrQdjtgE+QpsUS+i3Gxe2yXAikiDlsLIAGwrEBsA+OP/2NyAR//SG+ZW3/ADQ/KkqfsizxlPtOKnssh7o0mq9sxvhrq3BwcHeVeXlW04SyccE7dKI9H2i2cEQVQoGAoAA8gNgK87JZspQCgAoAY/W58xH7ZPwemK+ke8i84O/vH3X5Fabz2z7z+JrfYvSn3F+TP1PeT7WSH1QfPrf9eT8lqouFXxCHYaDAfBa3avNFihVKUa0M0AFAGq6mEaM7ckUscc8KMn8KAIL6KOswNz2B7Sd5ZGlbSxGuQkIGJ1MACBnAHdqox03vW3v6L3Z8EoKSjn0jlqrLgKBQoAKACgAoAKWObSOJuybFbqdt1Fo8qqF7Z43yDkMWhiZ294kd0P7OtSlZJGNk95tjb67MzXVnDkssaSSsitpwxIEbMeYzpYDG+xqZgqDq1bWyJ2zsM69ZRauu2w1LWMqOSrk5IGT9ZJ5n1rV0ISpq1kbXDUp01ZxS/wB6ToqaWQUAFAgUgG3h9iLi4toSMiSeLVtnuxntG2zyIjIz4Ak+FVG2ZWw9vqUPCCdsLu9LRYCsoYg03ROh8c9Jx78HFJa4FOQRsfPfA5DO+APAV6Rs+lRoYeF3d2Ik22ywvULITwwgkkLcTAZOcDunA8hkk+8msFjmniZtdLJMdCR6inQUAQt/SE4iCbS3DbjtJnT0OFRj4/4x++r3g9QVTF3f+Og1WdojQ6pLIy8VttjiPtJW9NCEAn/xMo+sVe8Ka27RjDpGqCzLMVhCUFKAUAFADH63PmI/bJ+D0xX0j3kXnB394+6/IrTee2fefxNb7F6U+4vyZ+p7yfayQ+qD59b/AK8n5LVRcKviEOw0GA+C1u1eaLFCqUo1oZoAKAGz1kcZ+B8NupsAto0KDsC0h0D341Zx44oAi/oRbxrawmN2buIHBkZ1VioYqFzpQ5YchVFjpT4yzRpNnRjxSaY4qgliFABQAUChmgQKAOXikumGVsgYjc5OMDCnz2p2gr1EhrEO1OT+g7uqXhvYcJtFJzrj7X74lwP3MK0zMcM7rM6LTpPPxDJlhIUsqN2bRJGgGSNjIoOo7HPe5eIm4PEQpS9dPPodixwGKp0JeunZ9DsMyyuYZsFCrnY77sPfncVoqNTC1bWef1NdhquDxCW68/rqd+Kst+PSWu+lqzRPeRp7bqvvIFMTxdGDtKRHq47D0vbmkbo4Z5E129vLMOWVGlftPgEe7NQ8RtSEPdq5TY3hNhKCtF3YrWXQO9lVTNNFASVJRA0hA3zG5DLnO3eVhjBxnORT1cbiKvPZfQx+L4V1akrReX0yHH1SdFIREt47SyTrJcIrO5ZV0SSRZVeQJQYJOfTFVs6s5+02xZ16lVLfk3/ZJtNnBycVm0QyMZEjCqSXcZRQBuzDUuQB6ikAqJcRqHcRnMauwQ5zlVYhTnx2Ar0PZFJ1cPCSeSViJUdmSD1Q9PVsZDaXBVbeVmdZDt2bkDOok+wdPvyRWW23gp4fEt6p5j9OV0TVB0ssZB3buAgg4IlUcjjxPnVK5JDghcL6R8M4dE8Xw9ZWDPIxknE0rM2+Mk7nGAPP3mi4EC9LukL8QvJblshT3YlIwViUkoCMkZwd8HGST41t+DWAqU2608r8xGrTTyHZ1EH/ANqN/wAtL/1xVF4WSe/Tj2i0OcsLWSTJBmlAKACgBj9bnzEftk/B6Yr6R7yLzg7+8fdfkVpvPbPvP4mt9i9KfcX5M/U95PtZIfVB8+t/15PyWqi4VfEIdhoMB8Frdq80WKFUpRrQzQAUANjrF6MNxKya2RxGxZGDHJHcOcEA759ff4UAQB0N4nLFaMVmgiQS47694nCk97O5ION1bYelR6uGp1XeRKo4ypRjaI87fjcukZt3kyM6kkiKkHljVoPL/L9ZqFLZzv6ryLGntZJetHM9J0iPja3A3A5IdvPZ/wCc029mz/kdra1PnieoekOSdVvcLjkdKnP7n2oezqnMzpbWpdDNv9er/wBzP9gf+qufR1XpOvStHoNT9IDnC207bc/0aD3d5xXS2bN6yOHtamtIs1XHFLlwOyhWLzMzB/srExz7yR7qep7Nin6zGK21pv2EdvQno1Nxm0FxdXBihkLKIbddBYISCXkYk7nUNIGMBTnmKl08LTp5og1sZVqq0mS/YWawxpEgwkaKijyVAAB+4VIIo2etK6CcOmUsF7ZooNRBYKs8io7EAg7IWPPmBSiN2Vxq23RKye4VvgZP6IDWIxBbjT4qi4Ys2o7tqOBjNSoJKV0UssXXpw3ozs7/AN+Ip2XQWxiORAGO39ozzDb0kYinUrc78RmW1cXJe2zvg6N2aMGS0tlYbhlhjUg+YIXIrncj0EV4ms9ZMVMV1YZbua7qcRoztsqKzE4zgKCScDc7CkeSO4Lekkjb0AiA4daEAAyQpM2Bgapx2jf/AHOfWoBrUrZDhoFEjpcH+A3XZuY37CUq45qQhOR67UlkBUtJywDNucbnYZ9TgbnzJ3PnW92G3Tw6S0avqRaqTZ6IzWhnRp1knKKY0m0eDCp8BUaeysJPWmhd+XSZEY8h+6uo7NwsdKaDfl0nqpu7ZWWRySV1CWxbiEr5Hct2BHie0dMfu0/xrDcK5p1qcVzJ/ck0FkyfhWUQ+ZpQCgAoAY/W58xH7ZPwemK+ke8i84O/vH3X5Fabz2z7z+JrfYvSn3F+TP1PeT7WSH1QfPrf9eT8lqouFXxCHYaDAfBa3avNFihVKUa0M0AFAHFxs4tpyP8AupP+g0AV46OWnYwR9nasWdFZ3coveI5HJLhfcvjyoAc9ABQBpuLpI/bdVzyyQM48h4/VQB6hl1DOGA8NQ05+rmPrAoA2UAarhgEYtyCsT7gDn+FAEl9WNt2fCrFdt4Efb/5g1/v71ADnoAjXrXu3e4sLRXMSPIZ3dUMr5gZezRYwO9l2HnjmdgaWOpxVdoNirwaL25GSZHfSpMrhmZUGzBUYrGCWbugDfO1TILnM1iJ5qKa/oVKcIoUAFAon9Ij/AMJc/sJvy2rmfssdw/vY9o4ej9qsNrbxLnTHDEi53OERQM+uBUA1goUAJnSUD4Jc5OB2E2TzwNDb48aTpAqFbeyPdW92RZ4eOV8uki1NTfWlp6aDLCnRApACkukBLX9Hi1Vpr6Ur3kWBFbyDmUuAfXSmfcK844RVd/GtLmSJlL2Sbqoh0zQAUAFADH63PmI/bJ+D0xX0j3kXnB394+6/IrTee2fefxNb7F6U+4vyZ+p7yfayQ+qD59b/AK8n5LVRcKviEOw0GA+C1u1eaLFCqUo1oZoAKAEvpNKEtLliwUCGUkncDuNud6AIJ4NcA9mP08jaQdWhkiUYA7ucKR6947negBdoAKAPNp0Kl4pDJcBjF2efgfLLyI3fdx4ISulTnzJBGMgCHw+/Lp2i65CQHzIewiXUN1BA3wM+De+gBbikDAMCCCAQQcgg+II5igDTxH+yl/Uf/pNAEsdAv+zLD/lLf8paAF6gBB6VcGhlQzOXSSBHZJoziRABlgudiCBgqQQaVOxzKKkrPQhbgvWXxCKCNp7NpoyQBOQ8QcMcDv6Smc53H7tqcVZrIgVdmU5O6yJFl6SSRsVm4ffKw/7uH4Qp5jIeIkcx44PI4pzj10ESWy58zR5+No+hcR/8nJ/tS8fE49F1elHHxbp9Hbx9pJaXyKGUEyW7xL3mAPebbIGSB44xRx6FWyqnOxMsuPXXFpWs44msop4XZZpULSNGAgfRGSFw3aABskYJwSaalW3sibQ2dGk1Ju5L1vFpVV/wgD9wxTRYm2gDVcQq6sjDKsCrA8iGGCD9RpAKg8WhVbidY1wizShAcbKHbSMD0rY7Hw9SeGTcbq/OR6kkmaa2NOO6krEcKcEM1wpdIBXLnFPNo6sTd/R4lBtrsb7Tqc4ON41GzYwT3dwDkZGeYz5lth72Mm/qTKfsktVWHYUAFABQAx+tz5iP2yfg9MV9I95F5wd/ePuvyK03ntn3n8TW+xelPuL8mfqe8n2skPqg+fW/68n5LVRcKviEOw0GA+C1u1eaLFCqUo1oZoAKAGV1x8RMHCbojnIqxDkdpWCtz/y5oAjXhxLKmZgxABPZ4MZ2xgsc6jv5jOxwKAFKgDk4kXKrHF/bTMsMWTpGqTbUT4aRlv8Aw0ATdw6yWCKOGMYSNFRR6KMD8KAIE47wyOwvJ7UqCqBHtRO6iPs33GnIzqEmtdWC2FHluAd3D2Yr3mVjnYopRcYGwyTq/WGxoA6WUEYO4OxHPY0ASd1fyZ4baDGNEKx+eex/R5+vTnHhnxoAcFAGudAysGAIIIIIyCCNwR4igCHbSJXtOAWmGZJ3ikcYDZEMfasDkezrIPL2VOTTcfaY9P2ETNTgyFADO6wYe0k4bGQCDeBiCMqRHBM2+xG2ARnxGfDbmWh3T9pHjgr9rxabZcW1pEuSO8GuHZu6f8OmIeW/n4JDQ6re0PSuxoKAMUmdwIVuOpOeSZ3N3Gqu7ttGzkaySBjUoPPHMVc0NuYijRVKFrDbppu5Fs/A7oSzLHFLJHDLJEZTGUXMRIJc+yh2zpLbZA3p2nwixkHm7hxMWiZuCdSlusZ+FSySSFjgxkRKF8AR3snxJz448Mluvt/G1NJWX0BUooTun3VNbW9jPPatKJYl14d9QKqe+MAbHTkj3euRC9IYr5j8TrcXQcXVX1dL2sNxd9lOk1sZViZS4XJhZGJbYthjlcbeuaZliqs3nJ+J26aSRN9paJEgSNFjQclRQij3AbCmRDdQAUAFABQAx+tz5iP2yfg9MV9I95F5wd/ePuvyK03ntn3n8TW+xelPuL8mfqe8n2skPqg+fW/68n5LVRcKviEOw0GA+C1u1eaLFCqUo1oZoADQBBnXP00tLpVtEMhMF0jSSBA0QKBkZck7+2fA5048c0AI1lxyAFi84wThdckbcjzCx+yD6/uFAHb/AF5Ac6JBIR4RgyE+4KDmgBX6tTLNxXMsSIsds7ojEO6kuqiUYGFYglfQBh47gE0UAQ914WDR3Njeogbc27kjVzJaP2iApyz4bbnv5UAI9mzY1OxyfAlMDxx3RzGcczQBg8TjOrsz2rLtiPv74zgkd1Tt4kUASB1P3LNZyoy6OyuplAznAkCTAHGwI7bTgbd2gB9UAcfFr5YIJZn9mNGdvcoJ/wBKAIo6IWFxHJ0f7Vo2jMdw8ehWVlWS0ziTfBI1AahjJP70UbO4rk2rdBMdKIFADG6xHY3XCYgxQPdMSykBxpicYAIIKkOQcjHh40jzyBO2Zr6ubJWueJXRaRn+FyWw1OSNFuFAyowh3JI7vdDEAnJyJWyFbvmP2lECgAoAxSWAirg4Bt+KKSq6+KXKAsMrqknjRcjxGphXDXrD0X6jJVFd2GRA6wLgx8NvXXGRby8+W6kf60oDJ6rONvKbBGiZF+AyorllKP8AB2gX9GFYkMOTasHYeVcpWZ05XSRKoro5M0AFABQAUAMfrc+Yj9sn4PTFfSPeRecHf3j7r8itN57Z95/E1vsXpT7i/Jn6nvJ9rJD6oPn1v+vJ+S1UXCv4hDsNDgPgtbtXmixQNUpQoM0CjQ6UdZVhYnS8wkkDBWjixI677lsbDHiCQfroAgKTpvGk9w0VsOzllkkGo6Xw7FgHOGzgk/voAyvS+1clpbNdR8QEkJ95Kg0ALPBukL31xDa2cYSSViNUvsgKpZmwp3wqtt7qAJs6HdD47AO5czTyY1zMApwAO4ijZI8gtp9dycCgBzaqAGR1tws9mg7JpIhPG0wVS5EahiG0rkkBwmdjtmgCGZ7/AIUWBITu5wBGwX61VdLe8jwFDyALrp5Ai4hjZj5HEaj92f5FADm6neseCHtoLthEZp2mWUk6MuqJ2Z2wigIO8TjfG2M0ATFxvj8NtatdO4MSoHBB9rVjSF8yxIA94osGhDfEuJ3nF5VkdmhtAw0QDLgFSp03agAkOATk5Chse9+nRctdCrxu06dFOKzdub8dLXQKfR2KKLiXDI4xJkfCFP6aaaJALaXMMbP3D3sEgYI0DIGaWvGEbKP9jeyq2KrOU63s/wCOST7Wv/JM2ajlwGaAIs6yI2k4hEZYy9ra26yErnUstxJIitpU6nX9EF2BxryduTlJx3vWIWPVd0HxHtDZuba6tZRcWTKsgMmhAf0U5lXSdMEfdGhcHW5OSoLbAU/VoN5orMBtSC9Sq2mtb83a3q39CXuh3HPhdrHIwYSDKSqyhGEibNlAzaMnvAZOzCorVnYvYzjKO9F3Qt5pDsM0AMrrD6xYOFqFK9tcNgrCG0d0n23bB0jY42JJ+sgBEJWnSC1uIJzPEy3El8ly0qhpIQksqmRZE37g37uDqJWjnC5Z+JhpBHLAxtjbw28KAGT1ytK3DWihOHuJoIOen+0cbas4AJABztgmgCuHEWu7SRYJJJY2tmbswHYBCx3eLBwAxGdS+1sd6LZBmS11V9a1xNMlpeI0xcgJMi5ZdgB2qqN1zzfwzvkbgB5ak26xSXQJpnl5lHMge/ahyS1OZSUdWAnU8iN+W/lSb0ekFJPnPYaujoZHW58xH7ZPwemK+ke8i84O/vH3X5Fabz2z7z+JrfYvSn3F+TP1PeT7WPnq0u+xuYpMZ0u+3vjI/wBazvDGsqWNhLoRc0Kyo7Cry+q/BMK9Mm1EaAR4Y9r93vrFLbL3n6uRglt+W97GXSaL3ptII5GS3mkbSyosMfatrwdLaQT3c43I28qnYXHqvO30LLBbS/UVN23MQdB0ClkUTT31nEX70izSuJ1LMA3aRFNWrUfrJ575qx3kWt0LsPVVBlNV+z530xWzElFwWKsW2OD4jwzg1HnioLTPsIs8ZTjks+wUZ+rThqn+0vm8tIiyfcpUH0xUf0nR39wjemMPxnF5+B29B+iiWPERc9nKkKRyLH8IKGYu23aKkWypoyMnfn9T9XF0oWuyTWxtKja/OSfddJNKkhPLGc4yTyOB5b59QKj1Noxgr2IlbasKcd6wmXvSFs9ohww7uM5GPUcued6hV9p2W9DUgYjazUd+nr0GtemMg9pBjmSAScY8AOZriltmcpKMlkxqjwgqTmoyirPnIe4D0HtXR/hMXFQys+ho7VisiDGg6TGSjHJGkkjb2t60CnGWjNQpxlo0dt11V28jH4NdXKAadSXFlOrgt5EIA3rgbDfNJxkVzoR1IrVoaXSjoTcWTAEGVGzpkSOQDmcKwdBpbG+N/ecUcZDpQvGU+dj/AOKdJ1ntuES3cLuUaWOTICR9pjQjMHITPdJ3wOZz3SK7pVYqpnzELGb9elOlSlZ21HIZgWDtiYZOEVmSADlqlfTm4OVI0L3MEg5501j9r04FLSpYTZcVKfrTfPr/AOBW4bdlGSTSGKqFj7oSOJdIDJDGuyKSoOSSfXAFVvpJzs4xyJnpaTScIZPnFWTpWVIBTmPd47HfwxXMtrKEkmjmptvi5KMonhulT5OEUgHGTtzOxz5YxXD2tLeslkNvbcnK0Y5LnEnj1/M8kU9uYO3i1KmSQjo5BkjkO/dYKMHbDBd8ZqRTx6lNJtf0Sae1N6qlJq30GfHx8wsiQ2N5+kBc2ohY9lz1G3cbSQ68YGABq2OMLV7Qxm4ulDW0ti0sa+MhK0vMfnQt5Y4Z7maB4u2dCkT5EoCKE/SLjuEkZG52IqNisRm5pEzC0Hs/C7r9axvn6VS4OlFB3xn/APrff8Kop7WqWe7ErK23Kqi92Hiex0gkZcZUuQDgjTvnkN/4/XTscfKUPrbQkR2jUqU8tbafUiTjfVrdXd7JK9wmmZy5ZhIzKrHIAAUghchR3sYA5VMpYtWW+ncn0canFKad+x2HXwzgUVi8SoySLGq69MaxpKyMSski5Z2ZThvb06lVgowKiYnakYT3YZkHGbZVKpuU1cd0vSxwM6UPkMnPnv8AUaZltdxV7IYqbdcVey8RI4xfpeLonAKZB0squAR4jI/nNRp7Sdbn3SHV2u67tvOP+/0IvEeCWLQP2sEZCIx7iLE407jDLpO525jx5jNScJi5O0XIl4HHTbUN5tmiy4XNbJNPBED2Xah+zjgjgVYjqnt0kH6Ziugr2jDDMgyo51b1afGQtexf1qXGQtewvreuCuh2AYrsNifAHGdW48Dis5Vq1ac1CMucyNevXp1eLjLnO+S3djlnB8M51HbGBhm57jP1+QNSpwnJ3cia6FSb3pzyPEULuQsZYZxnGwyvlg4G3hnntSblSbtBnMadWcrU5NDz4dEyoA5y2NzV5Si4wSZpKMJxglJ3Gl1t/MR+1j/B64r6R7yNDwd/ePusrTee2fefxNb7F6U+4vyZ+p7yfayQuqNQb2AEZHaSflNVFwrV8fBS6DQYCKexa6fSvNE0cV4CGx2WlceB5D1H4eVZPFYBTj6lkYzG7L4yK4tJCE3AbgEKM8tyNh4cyPX8KqXs/EQaUZFK9j4yMkovwNc9lOj5Y95hjOM7DyB8NvwpJ08VTldyEnhcfTnd3fYc8aybEahkb5G3iOQHLbG9R48YmnG/1I8cPiU04xlnqbzoUDEZby2IB2228cjf6/Gn5SpQjdRuSpUowStSk2voznSSRipIyP7uR5HkPXJx9dMRq1aklvLLmIsf1VWacqbtzZGXGNRKZCnBHvG+Of8AqNq6lJrebjkjqdOreTlSbS/3/eY1MNZ1FCBjHdHiPHFR5LjHe1siNKhOrLe4uSVuZBJaBcZJ308vUePjSzwyjbPU6ns6UWluyz+hsjtZEcBQwJBOCDn6/Q/4qcjTqwn6rZ3HCYqnVShGVjY9kXwASWOAe75ct87HkP3ZO9P1KMp2tLMkVcFWqPJSubRwKXIz3cDfIwQAM52577UfoK1094VbHxLs81Y26Hxjmcd4Ek8hkk8/DP8AJqVepBZO75ybxOJjnFO/Oab2YnYoSRnGxx/scD+GPqj16zas43ZFxTqSW66Tb7DotLOeRRpzjmFJ08scs52zg+G9O0aVerTVsh2jhMXVpL1Wl0aBP0fnBGwYezkc8cvDwxSVNnV21mhqrsbFXjzng8JnXu6dj6g8t8Dbnjf/APArj9HiIepkJ6NxcfUUMmapLN1Yq4A2Xlz9M4338NvqrmVGUZ2mI8BWjO0oP+v9/wB6Dolu2/RjSQRuN9P97xOMjw9M+6pE8S7RitSXUq1d2MFCVzZKZOyXZipOBk55ZBzvk+g9T76cnOpxaHKircTbckc8SgIxMbMck53GT44Pljw/32jQ4tU22m2RIUd2jJulJu5qZzgkI252yNjnO2Mb7eXrTbqtK6iNNVVFuNKX+/0dtvdtpwyHJ3yVx3T4Afx9B6VMo4luNpLMsKFWrKFpU5X7OY0/BtO5Rsk75zsDggMcZGff4eNMqnFK7jmyP+lcVvOk7s9WPD8v3o2xz8RnyIxgA7885pcPhYb95IXC7OTneVNjnTgNv/gHPO5J8/X1q4WBoa7pdrZuH1cDXxPo7BNE8ZXSGBGpThlJGzD1B33zuKdVCkmmkPxwlKMk4xE/h3REIZDLIjLK5eVYouwExJyDOdbM5BJPdKg6jkEbU/ckW+gtycMhYklFyTk++mZYem3dojywdGT3nHM9x2ESjARcc+XnXSpU7Wsdxw8Fkom2KJVGFAArqMUlkdxpqOkTdqFdHVvoMjrbP/Aj9sn4NTFfSPeRe8Hk1i3l/i/IrVee2fr/ABNb7F6U+4vyZ2pbjJ9rFGy4mYxhfPOdweXpS7T2Thdo1VVlJp/2WGA2zVwdJ0lFNPpOr4xyeZ+01VnJjBfMl9yZyjl8mHgg+McnmftNS8mMH8yX3DlJP5UfBAekUnmftNScl8F8yX3EfCOTzdGHgjHxhf1+01JyWwP82JyhfyYeCMf1+/8AJPhRyVwP82JygfyYeCD+v3/kmjkrgf5sXlC/kw8EZ+ML+Z3595qOS2B/mw5Qu1uJh4IPjA/r9o0clcD/ADYnKB2txMPBGP6/f+SaOSuB/mxXwgb/AOGHgj18YpM5yc+epqXktgv5v7i8opfJh4IPjFJzyc/rNRyWwP8ANhyil8mHgg+MUnmftNS8l8F8yX3F5Rz+THwRj4wP6/aNc8lsD/NnPKF/Jh4IPjA/r9o0clcD/Ng+EDf/AAw8EZHSKTzP2mpVwXwS0qS+50uEc1pRj4IPjHJ5n7TUvJjB/Ml9w5ST+VHwQfGOTzP2mo5MYP5kvuHKSfyo+CMHpA/r9o0j4LYF6zf3EfCKT/4YeCD4wP6/aNJyVwP82JygevEw8EHxhflv9pqXktgv5v7nXKOXyYeCM/GKTzP2mo5LYL+bE5RS+TDwQfGKTzP2mo5LYH+bDlFL5MPBGPjA/r9pqOS2B/mw5RS+TDwRn4xyeZ+01HJfBfMf3DlHL5MPBAekcnmftNRyXwXzH9xeUcvkw8EHxjk8z9pqXkxg/mS+4cpJ/Kj4IPjHJ5n7TUcmMH8yX3DlJP5UfBB8YpPM/aajkxg/mS+4co5/Kj4IPjFJ5n7TUcmMH8yX3DlJP5UfBB8YpPM/aajkxg/mS+4cpJ/Kj4IPjFJ5n7TUcmMH8yX3DlJP5UfBB8YpPM/aajkxg/mS+4co5/Kj4Iw3SByN9x6kmlXBjB5PjHk/qdLhNVj7NOKbWqSEO6kBbNTdoVacJxhHRRS8zPuUptyfOz//2Q==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24" descr="http://270c81.medialib.glogster.com/crice24/media/df/df71eab32316e8f0f056f562ed127f7e0d8282f9/citizen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9576" y="2514600"/>
            <a:ext cx="427672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1524000" y="355356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Protecting the Common Good</a:t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1676400" y="1925015"/>
            <a:ext cx="89916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Beliefs or actions that are a benefit to the larger community rather than to the individual.</a:t>
            </a:r>
            <a:endParaRPr/>
          </a:p>
          <a:p>
            <a:pPr marL="2857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fulfilling your obligations and responsibilities as a citizen, you are protecting the </a:t>
            </a:r>
            <a:r>
              <a:rPr lang="en-US" sz="3000" b="1" i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good </a:t>
            </a: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(well being of all citizens)</a:t>
            </a:r>
            <a:endParaRPr/>
          </a:p>
          <a:p>
            <a:pPr marL="2857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</a:pPr>
            <a:endParaRPr sz="300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is your Civic Duty to “do the right” thing…………..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2286000" y="685800"/>
            <a:ext cx="7620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Impact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DUTIES OF A CITIZEN</a:t>
            </a:r>
            <a:endParaRPr sz="540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1676400" y="3962400"/>
            <a:ext cx="86106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duty (also called an obligation) is something that a citizen is required to do, by law.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Examples of duties/obligations are:  obeying laws, paying taxes, defending the nation and serving on juries.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609600" y="1219201"/>
            <a:ext cx="6324600" cy="487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of Law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Everyone is under the law.</a:t>
            </a:r>
            <a:endParaRPr/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obey the law, you must </a:t>
            </a: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law.</a:t>
            </a:r>
            <a:endParaRPr/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 laws our society would </a:t>
            </a:r>
            <a:r>
              <a:rPr lang="en-US" sz="32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quickly collapse</a:t>
            </a:r>
            <a:r>
              <a:rPr lang="en-US" sz="32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676400" y="381000"/>
            <a:ext cx="8763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Obeying the Law</a:t>
            </a:r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800" y="1751614"/>
            <a:ext cx="4229100" cy="381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2362200" y="381001"/>
            <a:ext cx="7467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Paying Taxes</a:t>
            </a:r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1391088"/>
            <a:ext cx="4003179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6096000" y="1635205"/>
            <a:ext cx="51054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Taxes pay for services like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firefighters and police</a:t>
            </a: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they build roads, and also public schools.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Tax money also pays for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defense and military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/>
        </p:nvSpPr>
        <p:spPr>
          <a:xfrm>
            <a:off x="1676400" y="280902"/>
            <a:ext cx="88392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Serving in the Armed Forces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4267202" y="1066801"/>
            <a:ext cx="6019799" cy="5632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4E7ED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times of war, Congress can declare a </a:t>
            </a:r>
            <a:r>
              <a:rPr lang="en-US" sz="3000" b="1" u="sng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draft and require men </a:t>
            </a:r>
            <a:r>
              <a:rPr lang="en-US" sz="3000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of certain ages to serve in the military.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4E7ED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last draft was called in 1973 during the Vietnam War.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4E7ED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military is now using only volunteers, however 18 year old men must register for the </a:t>
            </a:r>
            <a:r>
              <a:rPr lang="en-US" sz="3000" b="1" u="sng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Selective Service </a:t>
            </a:r>
            <a:r>
              <a:rPr lang="en-US" sz="3000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case a draft is called.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E4E7ED"/>
              </a:buClr>
              <a:buSzPts val="3000"/>
              <a:buFont typeface="Arial"/>
              <a:buChar char="•"/>
            </a:pPr>
            <a:r>
              <a:rPr lang="en-US" sz="3000" b="1" u="sng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Rationing</a:t>
            </a:r>
            <a:r>
              <a:rPr lang="en-US" sz="3000">
                <a:solidFill>
                  <a:srgbClr val="E4E7E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used in wartime to conserve supplies needed for the troops.</a:t>
            </a:r>
            <a:endParaRPr/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3" y="1828800"/>
            <a:ext cx="2590800" cy="348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/>
        </p:nvSpPr>
        <p:spPr>
          <a:xfrm>
            <a:off x="2362200" y="381001"/>
            <a:ext cx="74676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Appearing in Court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5410200" y="1396663"/>
            <a:ext cx="50292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Jury Duty is the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mandatory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action of serving on a jury for a court case.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Jury Duty often requires sacrifices of work for a while with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very little pay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en-US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Jury Duty is necessary so that we can have a </a:t>
            </a:r>
            <a:r>
              <a:rPr lang="en-US" sz="30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trial by peers</a:t>
            </a:r>
            <a:r>
              <a:rPr lang="en-US" sz="3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9078" y="1676400"/>
            <a:ext cx="3694922" cy="2842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2286000" y="1143000"/>
            <a:ext cx="76200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60"/>
              <a:buFont typeface="Impact"/>
              <a:buNone/>
            </a:pPr>
            <a:r>
              <a:rPr lang="en-US" sz="4860" b="0" i="0" u="none" strike="noStrike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RESPONSIBILITIES OF A CITIZEN</a:t>
            </a:r>
            <a:endParaRPr sz="4860" b="0" i="0" u="none" strike="noStrike" cap="none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5" name="Google Shape;135;p19"/>
          <p:cNvSpPr/>
          <p:nvPr/>
        </p:nvSpPr>
        <p:spPr>
          <a:xfrm>
            <a:off x="1981200" y="3505200"/>
            <a:ext cx="7924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Citizens also have responsibilities – these are things that they </a:t>
            </a:r>
            <a:r>
              <a:rPr lang="en-US" sz="1800" b="1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should </a:t>
            </a: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do but are not required by law.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Examples of responsibilities are:  voting, attending civic meetings, petitioning the government, and running for office.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5232141" y="228600"/>
            <a:ext cx="6274059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“If you don’t vote, don’t complain about the results.”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people gave their </a:t>
            </a:r>
            <a:r>
              <a:rPr lang="en-US" sz="29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lives</a:t>
            </a:r>
            <a:r>
              <a:rPr lang="en-US" sz="29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9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we can vote, making it an honor and </a:t>
            </a:r>
            <a:r>
              <a:rPr lang="en-US" sz="29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responsibility</a:t>
            </a:r>
            <a:r>
              <a:rPr lang="en-US" sz="29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Voting tells leaders what we like… and don’t like.</a:t>
            </a:r>
            <a:endParaRPr/>
          </a:p>
          <a:p>
            <a:pPr marL="274320" marR="0" lvl="0" indent="-27432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9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government is based on the </a:t>
            </a:r>
            <a:r>
              <a:rPr lang="en-US" sz="290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consent</a:t>
            </a:r>
            <a:r>
              <a:rPr lang="en-US" sz="29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the governed.</a:t>
            </a:r>
            <a:endParaRPr/>
          </a:p>
        </p:txBody>
      </p:sp>
      <p:sp>
        <p:nvSpPr>
          <p:cNvPr id="141" name="Google Shape;141;p20"/>
          <p:cNvSpPr txBox="1"/>
          <p:nvPr/>
        </p:nvSpPr>
        <p:spPr>
          <a:xfrm>
            <a:off x="990600" y="533400"/>
            <a:ext cx="42415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Voting</a:t>
            </a: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1752600"/>
            <a:ext cx="4229100" cy="381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body" idx="4294967295"/>
          </p:nvPr>
        </p:nvSpPr>
        <p:spPr>
          <a:xfrm>
            <a:off x="7086600" y="1304330"/>
            <a:ext cx="3505200" cy="402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70"/>
              <a:buFont typeface="Arial"/>
              <a:buChar char="•"/>
            </a:pPr>
            <a:r>
              <a:rPr lang="en-US" sz="357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vote wisely, you must be well informed of </a:t>
            </a:r>
            <a:r>
              <a:rPr lang="en-US" sz="357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candidates</a:t>
            </a:r>
            <a:r>
              <a:rPr lang="en-US" sz="357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357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current events, </a:t>
            </a:r>
            <a:r>
              <a:rPr lang="en-US" sz="3570" b="1" i="0" u="sng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key issues</a:t>
            </a:r>
            <a:r>
              <a:rPr lang="en-US" sz="357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57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current politics.</a:t>
            </a:r>
            <a:endParaRPr/>
          </a:p>
          <a:p>
            <a:pPr marL="274320" marR="0" lvl="0" indent="-144780" algn="ctr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None/>
            </a:pPr>
            <a:endParaRPr sz="204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286000" y="3810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Being Informed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1" y="5029200"/>
            <a:ext cx="7815943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24269" y="1304330"/>
            <a:ext cx="4952580" cy="34962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A40A06F6349A43B391C5B0A9099967" ma:contentTypeVersion="11" ma:contentTypeDescription="Create a new document." ma:contentTypeScope="" ma:versionID="1fad7d6b183b5cda5f286688f9350268">
  <xsd:schema xmlns:xsd="http://www.w3.org/2001/XMLSchema" xmlns:xs="http://www.w3.org/2001/XMLSchema" xmlns:p="http://schemas.microsoft.com/office/2006/metadata/properties" xmlns:ns3="f574335c-60ed-4b55-91ad-73faf3bb8cd6" xmlns:ns4="4836c2ae-d1d8-40f4-8c74-14b4aebf354a" targetNamespace="http://schemas.microsoft.com/office/2006/metadata/properties" ma:root="true" ma:fieldsID="e56b74b6c3c0ef0cdc6ffc78b496705e" ns3:_="" ns4:_="">
    <xsd:import namespace="f574335c-60ed-4b55-91ad-73faf3bb8cd6"/>
    <xsd:import namespace="4836c2ae-d1d8-40f4-8c74-14b4aebf35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74335c-60ed-4b55-91ad-73faf3bb8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6c2ae-d1d8-40f4-8c74-14b4aebf354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7238831-54E7-40F9-898A-EB2D166D80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74335c-60ed-4b55-91ad-73faf3bb8cd6"/>
    <ds:schemaRef ds:uri="4836c2ae-d1d8-40f4-8c74-14b4aebf35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3DC773-91CD-4C52-B032-AD5E587244E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FD9FC-F18D-4D54-B607-7302EB9B20F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836c2ae-d1d8-40f4-8c74-14b4aebf354a"/>
    <ds:schemaRef ds:uri="f574335c-60ed-4b55-91ad-73faf3bb8cd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Widescreen</PresentationFormat>
  <Paragraphs>50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Georgia</vt:lpstr>
      <vt:lpstr>Impact</vt:lpstr>
      <vt:lpstr>Times New Roman</vt:lpstr>
      <vt:lpstr>NewsPrint</vt:lpstr>
      <vt:lpstr>The Duties and Responsibilities of Citizens</vt:lpstr>
      <vt:lpstr>THE DUTIES OF A CITIZEN</vt:lpstr>
      <vt:lpstr>PowerPoint Presentation</vt:lpstr>
      <vt:lpstr>PowerPoint Presentation</vt:lpstr>
      <vt:lpstr>PowerPoint Presentation</vt:lpstr>
      <vt:lpstr>PowerPoint Presentation</vt:lpstr>
      <vt:lpstr>THE RESPONSIBILITIES OF A CITIZEN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Duties and Responsibilities of Citizens</dc:title>
  <dc:creator>LaCoste, Katie</dc:creator>
  <cp:lastModifiedBy>LaCoste, Katie</cp:lastModifiedBy>
  <cp:revision>1</cp:revision>
  <dcterms:modified xsi:type="dcterms:W3CDTF">2019-08-28T14:01:40Z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0x010100E7A40A06F6349A43B391C5B0A9099967</vt:lpwstr>
  </property>
</Properties>
</file>