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4"/>
    <p:sldMasterId id="2147483661" r:id="rId5"/>
  </p:sldMasterIdLst>
  <p:notesMasterIdLst>
    <p:notesMasterId r:id="rId14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2192000" cy="6858000"/>
  <p:notesSz cx="6997700" cy="92837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66500" y="696275"/>
            <a:ext cx="4665350" cy="34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99750" y="4409750"/>
            <a:ext cx="5598150" cy="417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:notes"/>
          <p:cNvSpPr txBox="1">
            <a:spLocks noGrp="1"/>
          </p:cNvSpPr>
          <p:nvPr>
            <p:ph type="body" idx="1"/>
          </p:nvPr>
        </p:nvSpPr>
        <p:spPr>
          <a:xfrm>
            <a:off x="699750" y="4409750"/>
            <a:ext cx="5598150" cy="41776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86488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 txBox="1">
            <a:spLocks noGrp="1"/>
          </p:cNvSpPr>
          <p:nvPr>
            <p:ph type="body" idx="1"/>
          </p:nvPr>
        </p:nvSpPr>
        <p:spPr>
          <a:xfrm>
            <a:off x="699750" y="4409750"/>
            <a:ext cx="5598150" cy="41776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86488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>
            <a:spLocks noGrp="1"/>
          </p:cNvSpPr>
          <p:nvPr>
            <p:ph type="body" idx="1"/>
          </p:nvPr>
        </p:nvSpPr>
        <p:spPr>
          <a:xfrm>
            <a:off x="699750" y="4409750"/>
            <a:ext cx="5598150" cy="41776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86488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>
            <a:spLocks noGrp="1"/>
          </p:cNvSpPr>
          <p:nvPr>
            <p:ph type="body" idx="1"/>
          </p:nvPr>
        </p:nvSpPr>
        <p:spPr>
          <a:xfrm>
            <a:off x="699750" y="4409750"/>
            <a:ext cx="5598150" cy="41776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86488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699750" y="4409750"/>
            <a:ext cx="5598150" cy="41776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86488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:notes"/>
          <p:cNvSpPr txBox="1">
            <a:spLocks noGrp="1"/>
          </p:cNvSpPr>
          <p:nvPr>
            <p:ph type="body" idx="1"/>
          </p:nvPr>
        </p:nvSpPr>
        <p:spPr>
          <a:xfrm>
            <a:off x="699750" y="4409750"/>
            <a:ext cx="5598150" cy="41776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86488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:notes"/>
          <p:cNvSpPr txBox="1">
            <a:spLocks noGrp="1"/>
          </p:cNvSpPr>
          <p:nvPr>
            <p:ph type="body" idx="1"/>
          </p:nvPr>
        </p:nvSpPr>
        <p:spPr>
          <a:xfrm>
            <a:off x="699750" y="4409750"/>
            <a:ext cx="5598150" cy="41776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86488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:notes"/>
          <p:cNvSpPr txBox="1">
            <a:spLocks noGrp="1"/>
          </p:cNvSpPr>
          <p:nvPr>
            <p:ph type="body" idx="1"/>
          </p:nvPr>
        </p:nvSpPr>
        <p:spPr>
          <a:xfrm>
            <a:off x="699750" y="4409750"/>
            <a:ext cx="5598150" cy="41776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86488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1160" algn="l" rtl="0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2560"/>
              <a:buFont typeface="Noto Sans Symbols"/>
              <a:buChar char="●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8619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520"/>
              <a:buFont typeface="Times New Roman"/>
              <a:buChar char="–"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20039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●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>
            <a:spLocks noGrp="1"/>
          </p:cNvSpPr>
          <p:nvPr>
            <p:ph type="ctrTitle"/>
          </p:nvPr>
        </p:nvSpPr>
        <p:spPr>
          <a:xfrm>
            <a:off x="1725084" y="7620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subTitle" idx="1"/>
          </p:nvPr>
        </p:nvSpPr>
        <p:spPr>
          <a:xfrm>
            <a:off x="914400" y="34290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2560"/>
              <a:buFont typeface="Noto Sans Symbols"/>
              <a:buNone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520"/>
              <a:buFont typeface="Times New Roman"/>
              <a:buChar char="–"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●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and Clip Art" type="txAndClipArt">
  <p:cSld name="TEXT_AND_CLIPAR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914400" y="1981200"/>
            <a:ext cx="508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1160" algn="l" rtl="0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2560"/>
              <a:buFont typeface="Noto Sans Symbols"/>
              <a:buChar char="●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8619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520"/>
              <a:buFont typeface="Times New Roman"/>
              <a:buChar char="–"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20039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●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>
            <a:spLocks noGrp="1"/>
          </p:cNvSpPr>
          <p:nvPr>
            <p:ph type="clipArt" idx="2"/>
          </p:nvPr>
        </p:nvSpPr>
        <p:spPr>
          <a:xfrm>
            <a:off x="6197600" y="1981200"/>
            <a:ext cx="508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2560"/>
              <a:buFont typeface="Noto Sans Symbols"/>
              <a:buChar char="●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520"/>
              <a:buFont typeface="Times New Roman"/>
              <a:buChar char="–"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●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 rot="5400000">
            <a:off x="7239000" y="2057400"/>
            <a:ext cx="5486400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 rot="5400000">
            <a:off x="1955800" y="-431800"/>
            <a:ext cx="5486400" cy="75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1160" algn="l" rtl="0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2560"/>
              <a:buFont typeface="Noto Sans Symbols"/>
              <a:buChar char="●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8619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520"/>
              <a:buFont typeface="Times New Roman"/>
              <a:buChar char="–"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20039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●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 rot="5400000">
            <a:off x="4038600" y="-1143000"/>
            <a:ext cx="4114800" cy="103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1160" algn="l" rtl="0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2560"/>
              <a:buFont typeface="Noto Sans Symbols"/>
              <a:buChar char="●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8619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520"/>
              <a:buFont typeface="Times New Roman"/>
              <a:buChar char="–"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20039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●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2560"/>
              <a:buFont typeface="Noto Sans Symbols"/>
              <a:buNone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520"/>
              <a:buFont typeface="Times New Roman"/>
              <a:buNone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080"/>
              <a:buFont typeface="Times New Roman"/>
              <a:buNone/>
              <a:def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1160" algn="l" rtl="0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2560"/>
              <a:buFont typeface="Noto Sans Symbols"/>
              <a:buChar char="●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8619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520"/>
              <a:buFont typeface="Times New Roman"/>
              <a:buChar char="–"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20039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●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080"/>
              <a:buFont typeface="Times New Roman"/>
              <a:buNone/>
              <a:def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Noto Sans Symbols"/>
              <a:buNone/>
              <a:defRPr sz="2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  <a:defRPr sz="2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052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Noto Sans Symbols"/>
              <a:buChar char="●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429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9718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–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Times New Roman"/>
              <a:buChar char="•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Times New Roman"/>
              <a:buChar char="•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Times New Roman"/>
              <a:buChar char="•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Times New Roman"/>
              <a:buChar char="•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Times New Roman"/>
              <a:buChar char="•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Noto Sans Symbols"/>
              <a:buNone/>
              <a:defRPr sz="2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  <a:defRPr sz="2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052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Noto Sans Symbols"/>
              <a:buChar char="●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429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9718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–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Times New Roman"/>
              <a:buChar char="•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Times New Roman"/>
              <a:buChar char="•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Times New Roman"/>
              <a:buChar char="•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Times New Roman"/>
              <a:buChar char="•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Times New Roman"/>
              <a:buChar char="•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914400" y="1981200"/>
            <a:ext cx="508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084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240"/>
              <a:buFont typeface="Noto Sans Symbols"/>
              <a:buChar char="●"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6576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160"/>
              <a:buFont typeface="Times New Roman"/>
              <a:buChar char="–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048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–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Times New Roman"/>
              <a:buChar char="•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Times New Roman"/>
              <a:buChar char="•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Times New Roman"/>
              <a:buChar char="•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Times New Roman"/>
              <a:buChar char="•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Times New Roman"/>
              <a:buChar char="•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2"/>
          </p:nvPr>
        </p:nvSpPr>
        <p:spPr>
          <a:xfrm>
            <a:off x="6197600" y="1981200"/>
            <a:ext cx="508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084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240"/>
              <a:buFont typeface="Noto Sans Symbols"/>
              <a:buChar char="●"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6576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160"/>
              <a:buFont typeface="Times New Roman"/>
              <a:buChar char="–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048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–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Times New Roman"/>
              <a:buChar char="•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Times New Roman"/>
              <a:buChar char="•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Times New Roman"/>
              <a:buChar char="•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Times New Roman"/>
              <a:buChar char="•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Times New Roman"/>
              <a:buChar char="•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2"/>
            </a:gs>
            <a:gs pos="100000">
              <a:schemeClr val="dk1"/>
            </a:gs>
          </a:gsLst>
          <a:lin ang="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1587"/>
            <a:ext cx="12177712" cy="6845300"/>
            <a:chOff x="0" y="1587"/>
            <a:chExt cx="9132887" cy="6845300"/>
          </a:xfrm>
        </p:grpSpPr>
        <p:sp>
          <p:nvSpPr>
            <p:cNvPr id="7" name="Google Shape;7;p1"/>
            <p:cNvSpPr/>
            <p:nvPr/>
          </p:nvSpPr>
          <p:spPr>
            <a:xfrm>
              <a:off x="5387975" y="1585912"/>
              <a:ext cx="3744912" cy="5260975"/>
            </a:xfrm>
            <a:custGeom>
              <a:avLst/>
              <a:gdLst/>
              <a:ahLst/>
              <a:cxnLst/>
              <a:rect l="l" t="t" r="r" b="b"/>
              <a:pathLst>
                <a:path w="2359" h="3314" extrusionOk="0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>
              <a:gsLst>
                <a:gs pos="0">
                  <a:srgbClr val="182F76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0" y="1587"/>
              <a:ext cx="8410575" cy="6845300"/>
            </a:xfrm>
            <a:custGeom>
              <a:avLst/>
              <a:gdLst/>
              <a:ahLst/>
              <a:cxnLst/>
              <a:rect l="l" t="t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9" name="Google Shape;9;p1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"/>
          <p:cNvSpPr txBox="1">
            <a:spLocks noGrp="1"/>
          </p:cNvSpPr>
          <p:nvPr>
            <p:ph type="body" idx="1"/>
          </p:nvPr>
        </p:nvSpPr>
        <p:spPr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1160" algn="l" rtl="0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2560"/>
              <a:buFont typeface="Noto Sans Symbols"/>
              <a:buChar char="●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8619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520"/>
              <a:buFont typeface="Times New Roman"/>
              <a:buChar char="–"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20039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●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2"/>
            </a:gs>
            <a:gs pos="100000">
              <a:schemeClr val="dk1"/>
            </a:gs>
          </a:gsLst>
          <a:lin ang="0" scaled="0"/>
        </a:gra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13"/>
          <p:cNvGrpSpPr/>
          <p:nvPr/>
        </p:nvGrpSpPr>
        <p:grpSpPr>
          <a:xfrm>
            <a:off x="-1379537" y="1552575"/>
            <a:ext cx="13571536" cy="5305425"/>
            <a:chOff x="-1035050" y="1552575"/>
            <a:chExt cx="10179049" cy="5305425"/>
          </a:xfrm>
        </p:grpSpPr>
        <p:sp>
          <p:nvSpPr>
            <p:cNvPr id="86" name="Google Shape;86;p13"/>
            <p:cNvSpPr/>
            <p:nvPr/>
          </p:nvSpPr>
          <p:spPr>
            <a:xfrm>
              <a:off x="3271837" y="2709862"/>
              <a:ext cx="5872162" cy="4148137"/>
            </a:xfrm>
            <a:custGeom>
              <a:avLst/>
              <a:gdLst/>
              <a:ahLst/>
              <a:cxnLst/>
              <a:rect l="l" t="t" r="r" b="b"/>
              <a:pathLst>
                <a:path w="3699" h="2613" extrusionOk="0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>
              <a:gsLst>
                <a:gs pos="0">
                  <a:srgbClr val="182F76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7" name="Google Shape;87;p13"/>
            <p:cNvSpPr/>
            <p:nvPr/>
          </p:nvSpPr>
          <p:spPr>
            <a:xfrm>
              <a:off x="-1035050" y="1552575"/>
              <a:ext cx="6726237" cy="5305425"/>
            </a:xfrm>
            <a:custGeom>
              <a:avLst/>
              <a:gdLst/>
              <a:ahLst/>
              <a:cxnLst/>
              <a:rect l="l" t="t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lnTo>
                    <a:pt x="3976" y="0"/>
                  </a:lnTo>
                  <a:close/>
                </a:path>
              </a:pathLst>
            </a:custGeom>
            <a:noFill/>
            <a:ln w="127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88" name="Google Shape;88;p13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body" idx="1"/>
          </p:nvPr>
        </p:nvSpPr>
        <p:spPr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1160" algn="l" rtl="0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2560"/>
              <a:buFont typeface="Noto Sans Symbols"/>
              <a:buChar char="●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8619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520"/>
              <a:buFont typeface="Times New Roman"/>
              <a:buChar char="–"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20039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●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nsus.gov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Times New Roman"/>
              <a:buNone/>
            </a:pPr>
            <a:r>
              <a:rPr lang="en-US" sz="4000" b="1" i="1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Chapter Three (Section One)</a:t>
            </a:r>
            <a:br>
              <a:rPr lang="en-US" sz="4000" b="1" i="1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000" b="1" i="1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r>
              <a:rPr lang="en-US" sz="4400" b="1" i="1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Being An American”</a:t>
            </a:r>
            <a:endParaRPr/>
          </a:p>
        </p:txBody>
      </p:sp>
      <p:pic>
        <p:nvPicPr>
          <p:cNvPr id="104" name="Google Shape;104;p15" descr="http://www.cpdulles.com/img/h_governmen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1800" y="1981200"/>
            <a:ext cx="6781800" cy="454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Times New Roman"/>
              <a:buNone/>
            </a:pPr>
            <a:r>
              <a:rPr lang="en-US" sz="5400" b="1" i="1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Welcome to America!!</a:t>
            </a:r>
            <a:endParaRPr/>
          </a:p>
        </p:txBody>
      </p:sp>
      <p:pic>
        <p:nvPicPr>
          <p:cNvPr id="110" name="Google Shape;110;p16" descr="http://www.bluestoneivory.com/Patriotic/USA_map_flagsm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0" y="2089150"/>
            <a:ext cx="4854575" cy="345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6" descr="http://www.foxnews.com/images/371960/1_61_052208_new_citizens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47800" y="2057400"/>
            <a:ext cx="4648200" cy="348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>
            <a:spLocks noGrp="1"/>
          </p:cNvSpPr>
          <p:nvPr>
            <p:ph type="title"/>
          </p:nvPr>
        </p:nvSpPr>
        <p:spPr>
          <a:xfrm>
            <a:off x="1981200" y="609600"/>
            <a:ext cx="8001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Times New Roman"/>
              <a:buNone/>
            </a:pPr>
            <a:r>
              <a:rPr lang="en-US" sz="5400" b="1" i="1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Over 314 Million Strong!!!</a:t>
            </a:r>
            <a:endParaRPr/>
          </a:p>
        </p:txBody>
      </p:sp>
      <p:pic>
        <p:nvPicPr>
          <p:cNvPr id="117" name="Google Shape;117;p17" descr="http://www.blogthetalk.com/DSCF0154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0" y="3429000"/>
            <a:ext cx="4191000" cy="314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7" descr="http://proleartthreat.files.wordpress.com/2007/03/crowds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76400" y="1981200"/>
            <a:ext cx="45720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7" descr="http://www.engr.psu.edu/ae/WTC/emblem-US%20FLAG.bmp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53200" y="1752600"/>
            <a:ext cx="1774825" cy="1331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imes New Roman"/>
              <a:buNone/>
            </a:pPr>
            <a:r>
              <a:rPr lang="en-US" sz="4400" b="1" i="1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Census</a:t>
            </a:r>
            <a:endParaRPr/>
          </a:p>
        </p:txBody>
      </p:sp>
      <p:sp>
        <p:nvSpPr>
          <p:cNvPr id="125" name="Google Shape;125;p18"/>
          <p:cNvSpPr txBox="1">
            <a:spLocks noGrp="1"/>
          </p:cNvSpPr>
          <p:nvPr>
            <p:ph type="body" idx="1"/>
          </p:nvPr>
        </p:nvSpPr>
        <p:spPr>
          <a:xfrm>
            <a:off x="914400" y="1752600"/>
            <a:ext cx="5562600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60"/>
              <a:buFont typeface="Noto Sans Symbols"/>
              <a:buChar char="●"/>
            </a:pPr>
            <a:r>
              <a:rPr lang="en-US"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Many countries conduct a </a:t>
            </a:r>
            <a:r>
              <a:rPr lang="en-US" sz="3200" b="1" i="0" u="sng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census</a:t>
            </a:r>
            <a:r>
              <a:rPr lang="en-US" sz="3200" b="0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which</a:t>
            </a:r>
            <a:r>
              <a:rPr lang="en-US" sz="3200" b="0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an official, periodic counting of the population.</a:t>
            </a:r>
            <a:endParaRPr/>
          </a:p>
          <a:p>
            <a:pPr marL="342900" marR="0" lvl="0" indent="-18034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2560"/>
              <a:buFont typeface="Noto Sans Symbols"/>
              <a:buNone/>
            </a:pPr>
            <a:endParaRPr sz="32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2560"/>
              <a:buFont typeface="Noto Sans Symbols"/>
              <a:buChar char="●"/>
            </a:pPr>
            <a:r>
              <a:rPr lang="en-US"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the United States, a census is conducted every </a:t>
            </a:r>
            <a:r>
              <a:rPr lang="en-US" sz="3200" b="1" i="0" u="sng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r>
            <a:r>
              <a:rPr lang="en-US" sz="3200" b="0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years.</a:t>
            </a:r>
            <a:endParaRPr/>
          </a:p>
        </p:txBody>
      </p:sp>
      <p:pic>
        <p:nvPicPr>
          <p:cNvPr id="126" name="Google Shape;126;p18" descr="http://upload.wikimedia.org/wikipedia/commons/thumb/6/6b/Census_Bureau_seal.svg/220px-Census_Bureau_seal.sv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58200" y="1181100"/>
            <a:ext cx="3048000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8" descr="http://www.gcir.org/system/files/2010CensusHan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62800" y="4038600"/>
            <a:ext cx="1981200" cy="230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>
            <a:spLocks noGrp="1"/>
          </p:cNvSpPr>
          <p:nvPr>
            <p:ph type="title"/>
          </p:nvPr>
        </p:nvSpPr>
        <p:spPr>
          <a:xfrm>
            <a:off x="2057400" y="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imes New Roman"/>
              <a:buNone/>
            </a:pPr>
            <a:r>
              <a:rPr lang="en-US" sz="4400" b="1" i="1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Census</a:t>
            </a:r>
            <a:endParaRPr/>
          </a:p>
        </p:txBody>
      </p:sp>
      <p:sp>
        <p:nvSpPr>
          <p:cNvPr id="133" name="Google Shape;133;p19"/>
          <p:cNvSpPr txBox="1">
            <a:spLocks noGrp="1"/>
          </p:cNvSpPr>
          <p:nvPr>
            <p:ph type="body" idx="1"/>
          </p:nvPr>
        </p:nvSpPr>
        <p:spPr>
          <a:xfrm>
            <a:off x="609600" y="1066800"/>
            <a:ext cx="72390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80"/>
              <a:buFont typeface="Noto Sans Symbols"/>
              <a:buChar char="●"/>
            </a:pPr>
            <a:r>
              <a:rPr lang="en-US" sz="2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census determines each state’s population.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080"/>
              <a:buFont typeface="Noto Sans Symbols"/>
              <a:buChar char="●"/>
            </a:pPr>
            <a:r>
              <a:rPr lang="en-US" sz="2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That information is used to apportion representation to the House of Representatives. (determine how many </a:t>
            </a:r>
            <a:r>
              <a:rPr lang="en-US" sz="2600" b="1" i="0" u="sng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representatives</a:t>
            </a:r>
            <a:r>
              <a:rPr lang="en-US" sz="2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each state gets).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080"/>
              <a:buFont typeface="Noto Sans Symbols"/>
              <a:buChar char="●"/>
            </a:pPr>
            <a:r>
              <a:rPr lang="en-US" sz="2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Tracks where people are living and where areas are growing or shrinking.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080"/>
              <a:buFont typeface="Noto Sans Symbols"/>
              <a:buChar char="●"/>
            </a:pPr>
            <a:r>
              <a:rPr lang="en-US" sz="2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Collects </a:t>
            </a:r>
            <a:r>
              <a:rPr lang="en-US" sz="2600" b="1" i="0" u="sng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demographics</a:t>
            </a:r>
            <a:r>
              <a:rPr lang="en-US" sz="2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that is human characteristics such as: religion, ethnicity, number of children, even number of pets!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080"/>
              <a:buFont typeface="Noto Sans Symbols"/>
              <a:buChar char="●"/>
            </a:pPr>
            <a:r>
              <a:rPr lang="en-US" sz="2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Census information is </a:t>
            </a:r>
            <a:r>
              <a:rPr lang="en-US" sz="2600" b="1" i="1" u="sng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public</a:t>
            </a:r>
            <a:r>
              <a:rPr lang="en-US" sz="2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can be found at </a:t>
            </a:r>
            <a:r>
              <a:rPr lang="en-US" sz="2600" b="1" i="0" u="sng" strike="noStrike" cap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www.census.gov</a:t>
            </a:r>
            <a:r>
              <a:rPr lang="en-US" sz="2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pic>
        <p:nvPicPr>
          <p:cNvPr id="134" name="Google Shape;134;p19" descr="http://upload.wikimedia.org/wikipedia/commons/thumb/6/6b/Census_Bureau_seal.svg/220px-Census_Bureau_seal.svg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82050" y="1219200"/>
            <a:ext cx="2095500" cy="209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9" descr="http://www.gcir.org/system/files/2010CensusHan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96350" y="3886200"/>
            <a:ext cx="1981200" cy="230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 txBox="1">
            <a:spLocks noGrp="1"/>
          </p:cNvSpPr>
          <p:nvPr>
            <p:ph type="title"/>
          </p:nvPr>
        </p:nvSpPr>
        <p:spPr>
          <a:xfrm>
            <a:off x="20574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imes New Roman"/>
              <a:buNone/>
            </a:pPr>
            <a:r>
              <a:rPr lang="en-US" sz="4400" b="1" i="1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Population Growth</a:t>
            </a:r>
            <a:endParaRPr/>
          </a:p>
        </p:txBody>
      </p:sp>
      <p:sp>
        <p:nvSpPr>
          <p:cNvPr id="141" name="Google Shape;141;p20"/>
          <p:cNvSpPr txBox="1">
            <a:spLocks noGrp="1"/>
          </p:cNvSpPr>
          <p:nvPr>
            <p:ph type="body" idx="1"/>
          </p:nvPr>
        </p:nvSpPr>
        <p:spPr>
          <a:xfrm>
            <a:off x="685800" y="1295400"/>
            <a:ext cx="62484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40"/>
              <a:buFont typeface="Noto Sans Symbols"/>
              <a:buChar char="●"/>
            </a:pPr>
            <a:r>
              <a:rPr lang="en-US" sz="28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country’s population can grow in three main ways: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240"/>
              <a:buFont typeface="Noto Sans Symbols"/>
              <a:buChar char="●"/>
            </a:pPr>
            <a:r>
              <a:rPr lang="en-US" sz="28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1 - Natural Increase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160"/>
              <a:buFont typeface="Times New Roman"/>
              <a:buChar char="–"/>
            </a:pPr>
            <a:r>
              <a:rPr lang="en-US" sz="2400" b="1" i="0" u="sng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Birthrate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160"/>
              <a:buFont typeface="Times New Roman"/>
              <a:buChar char="–"/>
            </a:pPr>
            <a:r>
              <a:rPr lang="en-US" sz="2400" b="1" i="0" u="sng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Deathrate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240"/>
              <a:buFont typeface="Noto Sans Symbols"/>
              <a:buChar char="●"/>
            </a:pPr>
            <a:r>
              <a:rPr lang="en-US" sz="28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2 - Adding Territory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240"/>
              <a:buFont typeface="Noto Sans Symbols"/>
              <a:buChar char="●"/>
            </a:pPr>
            <a:r>
              <a:rPr lang="en-US" sz="28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3 - Immigration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160"/>
              <a:buFont typeface="Times New Roman"/>
              <a:buChar char="–"/>
            </a:pPr>
            <a:r>
              <a:rPr lang="en-US" sz="2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Since 1820, more than </a:t>
            </a:r>
            <a:r>
              <a:rPr lang="en-US" sz="2400" b="1" i="0" u="sng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60 million </a:t>
            </a:r>
            <a:r>
              <a:rPr lang="en-US" sz="2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immigrants have come from all over the world to call the US home.</a:t>
            </a:r>
            <a:endParaRPr/>
          </a:p>
        </p:txBody>
      </p:sp>
      <p:pic>
        <p:nvPicPr>
          <p:cNvPr id="142" name="Google Shape;142;p20" descr="http://www.loc.gov/rr/european/imde/images/ship-med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5200" y="1981200"/>
            <a:ext cx="4343400" cy="297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1"/>
          <p:cNvSpPr txBox="1">
            <a:spLocks noGrp="1"/>
          </p:cNvSpPr>
          <p:nvPr>
            <p:ph type="title"/>
          </p:nvPr>
        </p:nvSpPr>
        <p:spPr>
          <a:xfrm>
            <a:off x="20574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imes New Roman"/>
              <a:buNone/>
            </a:pPr>
            <a:r>
              <a:rPr lang="en-US" sz="4400" b="1" i="1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 Pluribus Unum</a:t>
            </a:r>
            <a:endParaRPr/>
          </a:p>
        </p:txBody>
      </p:sp>
      <p:sp>
        <p:nvSpPr>
          <p:cNvPr id="148" name="Google Shape;148;p21"/>
          <p:cNvSpPr txBox="1">
            <a:spLocks noGrp="1"/>
          </p:cNvSpPr>
          <p:nvPr>
            <p:ph type="body" idx="1"/>
          </p:nvPr>
        </p:nvSpPr>
        <p:spPr>
          <a:xfrm>
            <a:off x="685800" y="1447800"/>
            <a:ext cx="6248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40"/>
              <a:buFont typeface="Noto Sans Symbols"/>
              <a:buChar char="●"/>
            </a:pPr>
            <a:r>
              <a:rPr lang="en-US" sz="28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 read on all US coins, </a:t>
            </a:r>
            <a:r>
              <a:rPr lang="en-US" sz="2800" b="1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 Pluribus Unum</a:t>
            </a:r>
            <a:r>
              <a:rPr lang="en-US" sz="28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Latin for </a:t>
            </a:r>
            <a:r>
              <a:rPr lang="en-US" sz="2800" b="1" i="0" u="sng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r>
              <a:rPr lang="en-US" sz="2800" b="1" i="0" u="sng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out of many, one” </a:t>
            </a:r>
            <a:r>
              <a:rPr lang="en-US" sz="28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embodies the idea that our country, though diverse and ever-changing, is still one unified nation.</a:t>
            </a:r>
            <a:endParaRPr/>
          </a:p>
          <a:p>
            <a:pPr marL="342900" marR="0" lvl="0" indent="-20066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240"/>
              <a:buFont typeface="Noto Sans Symbols"/>
              <a:buNone/>
            </a:pPr>
            <a:endParaRPr sz="28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240"/>
              <a:buFont typeface="Noto Sans Symbols"/>
              <a:buChar char="●"/>
            </a:pPr>
            <a:r>
              <a:rPr lang="en-US" sz="28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These 60 million immigrants make up our rich, diverse population today…</a:t>
            </a:r>
            <a:endParaRPr/>
          </a:p>
        </p:txBody>
      </p:sp>
      <p:pic>
        <p:nvPicPr>
          <p:cNvPr id="149" name="Google Shape;149;p21" descr="http://adampolselli.com/photos/pluribu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43800" y="2457450"/>
            <a:ext cx="3429000" cy="257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2"/>
          <p:cNvSpPr txBox="1">
            <a:spLocks noGrp="1"/>
          </p:cNvSpPr>
          <p:nvPr>
            <p:ph type="title"/>
          </p:nvPr>
        </p:nvSpPr>
        <p:spPr>
          <a:xfrm>
            <a:off x="2057400" y="152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imes New Roman"/>
              <a:buNone/>
            </a:pPr>
            <a:r>
              <a:rPr lang="en-US" sz="4400" b="1" i="1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Population Changes</a:t>
            </a:r>
            <a:endParaRPr/>
          </a:p>
        </p:txBody>
      </p:sp>
      <p:sp>
        <p:nvSpPr>
          <p:cNvPr id="155" name="Google Shape;155;p22"/>
          <p:cNvSpPr txBox="1">
            <a:spLocks noGrp="1"/>
          </p:cNvSpPr>
          <p:nvPr>
            <p:ph type="body" idx="1"/>
          </p:nvPr>
        </p:nvSpPr>
        <p:spPr>
          <a:xfrm>
            <a:off x="609600" y="1143000"/>
            <a:ext cx="76200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40"/>
              <a:buFont typeface="Noto Sans Symbols"/>
              <a:buChar char="●"/>
            </a:pPr>
            <a:r>
              <a:rPr lang="en-US" sz="28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Our population is ever-changing due to the following factors: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160"/>
              <a:buFont typeface="Times New Roman"/>
              <a:buChar char="–"/>
            </a:pPr>
            <a:r>
              <a:rPr lang="en-US" sz="2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Changing Households (divorce, marriage, fewer kids)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160"/>
              <a:buFont typeface="Times New Roman"/>
              <a:buChar char="–"/>
            </a:pPr>
            <a:r>
              <a:rPr lang="en-US" sz="2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Changing Women’s Roles (more women work today)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160"/>
              <a:buFont typeface="Times New Roman"/>
              <a:buChar char="–"/>
            </a:pPr>
            <a:r>
              <a:rPr lang="en-US" sz="2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 Older Population (people are healthier than ever… in 2000, there were 65,000 Centenarians!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160"/>
              <a:buFont typeface="Times New Roman"/>
              <a:buChar char="–"/>
            </a:pPr>
            <a:r>
              <a:rPr lang="en-US" sz="2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More Diverse Population (many Americans today have a mixed heritage)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160"/>
              <a:buFont typeface="Times New Roman"/>
              <a:buChar char="–"/>
            </a:pPr>
            <a:r>
              <a:rPr lang="en-US" sz="2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Where people live (</a:t>
            </a:r>
            <a:r>
              <a:rPr lang="en-US" sz="2400" b="1" i="1" u="sng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rural to urban setting……farm to cities and suburbs</a:t>
            </a:r>
            <a:r>
              <a:rPr lang="en-US" sz="2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– Migration (movement of people)</a:t>
            </a:r>
            <a:endParaRPr/>
          </a:p>
          <a:p>
            <a:pPr marL="342900" marR="0" lvl="0" indent="-22098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Noto Sans Symbols"/>
              <a:buNone/>
            </a:pPr>
            <a:endParaRPr sz="24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6" name="Google Shape;156;p22" descr="http://www.metrolic.com/wp-content/uploads/2010/07/Centenarians-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58225" y="3810000"/>
            <a:ext cx="2838450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2" descr="http://www.womensdish.com/wp-content/plugins/php-image-cache/image.php?path=/wp-content/uploads/2012/02/Coaping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86850" y="1143000"/>
            <a:ext cx="1981200" cy="237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oaring">
  <a:themeElements>
    <a:clrScheme name="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oaring">
  <a:themeElements>
    <a:clrScheme name="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A40A06F6349A43B391C5B0A9099967" ma:contentTypeVersion="11" ma:contentTypeDescription="Create a new document." ma:contentTypeScope="" ma:versionID="1fad7d6b183b5cda5f286688f9350268">
  <xsd:schema xmlns:xsd="http://www.w3.org/2001/XMLSchema" xmlns:xs="http://www.w3.org/2001/XMLSchema" xmlns:p="http://schemas.microsoft.com/office/2006/metadata/properties" xmlns:ns3="f574335c-60ed-4b55-91ad-73faf3bb8cd6" xmlns:ns4="4836c2ae-d1d8-40f4-8c74-14b4aebf354a" targetNamespace="http://schemas.microsoft.com/office/2006/metadata/properties" ma:root="true" ma:fieldsID="e56b74b6c3c0ef0cdc6ffc78b496705e" ns3:_="" ns4:_="">
    <xsd:import namespace="f574335c-60ed-4b55-91ad-73faf3bb8cd6"/>
    <xsd:import namespace="4836c2ae-d1d8-40f4-8c74-14b4aebf354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EventHashCode" minOccurs="0"/>
                <xsd:element ref="ns3:MediaServiceGenerationTime" minOccurs="0"/>
                <xsd:element ref="ns3:MediaServiceDateTaken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74335c-60ed-4b55-91ad-73faf3bb8c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36c2ae-d1d8-40f4-8c74-14b4aebf354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6C33C80-7516-4A2C-92B6-50D70B295C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74335c-60ed-4b55-91ad-73faf3bb8cd6"/>
    <ds:schemaRef ds:uri="4836c2ae-d1d8-40f4-8c74-14b4aebf35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F2E2067-F0B4-47B4-B0B6-D5E2A9C1818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DCAEDC7-9AF4-4E96-B2BF-1A57CFBA02C1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4836c2ae-d1d8-40f4-8c74-14b4aebf354a"/>
    <ds:schemaRef ds:uri="f574335c-60ed-4b55-91ad-73faf3bb8cd6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307</Words>
  <Application>Microsoft Office PowerPoint</Application>
  <PresentationFormat>Widescreen</PresentationFormat>
  <Paragraphs>32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Noto Sans Symbols</vt:lpstr>
      <vt:lpstr>Times New Roman</vt:lpstr>
      <vt:lpstr>Soaring</vt:lpstr>
      <vt:lpstr>1_Soaring</vt:lpstr>
      <vt:lpstr>Chapter Three (Section One) “Being An American”</vt:lpstr>
      <vt:lpstr>Welcome to America!!</vt:lpstr>
      <vt:lpstr>Over 314 Million Strong!!!</vt:lpstr>
      <vt:lpstr>The Census</vt:lpstr>
      <vt:lpstr>The Census</vt:lpstr>
      <vt:lpstr>Population Growth</vt:lpstr>
      <vt:lpstr>E Pluribus Unum</vt:lpstr>
      <vt:lpstr>Population Changes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Three (Section One) “Being An American”</dc:title>
  <dc:creator>LaCoste, Katie</dc:creator>
  <cp:lastModifiedBy>LaCoste, Katie</cp:lastModifiedBy>
  <cp:revision>2</cp:revision>
  <dcterms:modified xsi:type="dcterms:W3CDTF">2019-08-28T14:00:58Z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0x010100E7A40A06F6349A43B391C5B0A9099967</vt:lpwstr>
  </property>
</Properties>
</file>